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20104100" cy="11309350"/>
  <p:notesSz cx="20104100" cy="11309350"/>
  <p:embeddedFontLst>
    <p:embeddedFont>
      <p:font typeface="Arial Black" panose="020B0604020202020204" pitchFamily="3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QepDhX6e9pZFL2dguECEqZDr8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fntdata" /><Relationship Id="rId4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notesMaster" Target="notesMasters/notesMaster1.xml" /><Relationship Id="rId38" Type="http://customschemas.google.com/relationships/presentationmetadata" Target="meta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4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 name="Google Shape;4;n"/>
          <p:cNvSpPr txBox="1">
            <a:spLocks noGrp="1"/>
          </p:cNvSpPr>
          <p:nvPr>
            <p:ph type="dt" idx="10"/>
          </p:nvPr>
        </p:nvSpPr>
        <p:spPr>
          <a:xfrm>
            <a:off x="11387138" y="0"/>
            <a:ext cx="8712200" cy="5667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 name="Google Shape;5;n"/>
          <p:cNvSpPr>
            <a:spLocks noGrp="1" noRot="1" noChangeAspect="1"/>
          </p:cNvSpPr>
          <p:nvPr>
            <p:ph type="sldImg" idx="3"/>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742613"/>
            <a:ext cx="8712200" cy="5667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n"/>
          <p:cNvSpPr txBox="1">
            <a:spLocks noGrp="1"/>
          </p:cNvSpPr>
          <p:nvPr>
            <p:ph type="sldNum" idx="12"/>
          </p:nvPr>
        </p:nvSpPr>
        <p:spPr>
          <a:xfrm>
            <a:off x="11387138" y="10742613"/>
            <a:ext cx="8712200" cy="5667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sz="1200"/>
              <a:t>‹Nº›</a:t>
            </a:fld>
            <a:endParaRPr sz="120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9960d9dfa_0_13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319960d9dfa_0_130: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3: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1b626737b8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1b626737b8_0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31b626737b8_0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65057c50a_0_68: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165057c50a_0_68: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3165057c50a_0_68: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165057c50a_0_7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165057c50a_0_73: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3165057c50a_0_73: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65057c50a_0_8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65057c50a_0_83: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3165057c50a_0_83: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90d1fc2d2_0_9: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90d1fc2d2_0_9: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190d1fc2d2_0_9: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165057c50a_0_88: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165057c50a_0_88: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3165057c50a_0_88: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19e571cc82_0_5: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19e571cc82_0_5: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19e571cc82_0_5: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1c2586c39e_1_0: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1c2586c39e_1_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1c2586c39e_1_0: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d88501ca3_0_1: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1d88501ca3_0_1: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31d88501ca3_0_1: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65057c50a_0_9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165057c50a_0_93: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3165057c50a_0_93: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165057c50a_0_98: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165057c50a_0_98: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CL"/>
              <a:t>RF: mapa, registro seguro, etc.</a:t>
            </a:r>
            <a:endParaRPr/>
          </a:p>
          <a:p>
            <a:pPr marL="0" lvl="0" indent="0" algn="l" rtl="0">
              <a:spcBef>
                <a:spcPts val="0"/>
              </a:spcBef>
              <a:spcAft>
                <a:spcPts val="0"/>
              </a:spcAft>
              <a:buNone/>
            </a:pPr>
            <a:r>
              <a:rPr lang="es-CL"/>
              <a:t>calidad: asegurada c/ pruebas automatizadas desde mismo flutterflow</a:t>
            </a:r>
            <a:endParaRPr/>
          </a:p>
          <a:p>
            <a:pPr marL="0" lvl="0" indent="0" algn="l" rtl="0">
              <a:spcBef>
                <a:spcPts val="0"/>
              </a:spcBef>
              <a:spcAft>
                <a:spcPts val="0"/>
              </a:spcAft>
              <a:buNone/>
            </a:pPr>
            <a:r>
              <a:rPr lang="es-CL"/>
              <a:t>desempeño: poco medido debido a android studio // se espera un desempeño ejemplar, ya que contiene tecnologías muy escalables</a:t>
            </a:r>
            <a:endParaRPr/>
          </a:p>
          <a:p>
            <a:pPr marL="0" lvl="0" indent="0" algn="l" rtl="0">
              <a:spcBef>
                <a:spcPts val="0"/>
              </a:spcBef>
              <a:spcAft>
                <a:spcPts val="0"/>
              </a:spcAft>
              <a:buNone/>
            </a:pPr>
            <a:r>
              <a:rPr lang="es-CL"/>
              <a:t>escalabilidad: mucha, tecnologías seleccionadas lo facilitan</a:t>
            </a:r>
            <a:endParaRPr/>
          </a:p>
          <a:p>
            <a:pPr marL="0" lvl="0" indent="0" algn="l" rtl="0">
              <a:spcBef>
                <a:spcPts val="0"/>
              </a:spcBef>
              <a:spcAft>
                <a:spcPts val="0"/>
              </a:spcAft>
              <a:buNone/>
            </a:pPr>
            <a:r>
              <a:rPr lang="es-CL"/>
              <a:t>usabilidad: facil usabilidad, ej, marcadores de mapa resaltan, facil de identificar los aspectos principales</a:t>
            </a:r>
            <a:endParaRPr/>
          </a:p>
          <a:p>
            <a:pPr marL="0" lvl="0" indent="0" algn="l" rtl="0">
              <a:spcBef>
                <a:spcPts val="0"/>
              </a:spcBef>
              <a:spcAft>
                <a:spcPts val="0"/>
              </a:spcAft>
              <a:buNone/>
            </a:pPr>
            <a:r>
              <a:rPr lang="es-CL"/>
              <a:t>mantenibilidad: facil por plataforma utilizada</a:t>
            </a:r>
            <a:endParaRPr/>
          </a:p>
          <a:p>
            <a:pPr marL="0" lvl="0" indent="0" algn="l" rtl="0">
              <a:spcBef>
                <a:spcPts val="0"/>
              </a:spcBef>
              <a:spcAft>
                <a:spcPts val="0"/>
              </a:spcAft>
              <a:buNone/>
            </a:pPr>
            <a:r>
              <a:rPr lang="es-CL"/>
              <a:t>seguridad: 50/50 no se programó seguridad por la app como tal, seguridad de bdd encriptado transito https y datos de clientes aislados de manera lógica</a:t>
            </a:r>
            <a:endParaRPr/>
          </a:p>
          <a:p>
            <a:pPr marL="0" lvl="0" indent="0" algn="l" rtl="0">
              <a:spcBef>
                <a:spcPts val="0"/>
              </a:spcBef>
              <a:spcAft>
                <a:spcPts val="0"/>
              </a:spcAft>
              <a:buNone/>
            </a:pPr>
            <a:endParaRPr/>
          </a:p>
        </p:txBody>
      </p:sp>
      <p:sp>
        <p:nvSpPr>
          <p:cNvPr id="301" name="Google Shape;301;g3165057c50a_0_98: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199f32238e_0_14: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199f32238e_0_14: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3199f32238e_0_14: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165057c50a_0_103: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165057c50a_0_103: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3165057c50a_0_103: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165057c50a_0_114: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165057c50a_0_114: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CL"/>
              <a:t>Cumplimos con los objetivos del proyecto al desarrollar la aplicación según los requerimientos del cliente. Esta solución ha tenido un impacto significativo al atender las necesidades específicas de las comunidades de motociclistas, facilitando la navegación con mapas que incluyen puntos de interés personalizados.</a:t>
            </a:r>
            <a:endParaRPr/>
          </a:p>
          <a:p>
            <a:pPr marL="0" lvl="0" indent="0" algn="l" rtl="0">
              <a:lnSpc>
                <a:spcPct val="115000"/>
              </a:lnSpc>
              <a:spcBef>
                <a:spcPts val="1200"/>
              </a:spcBef>
              <a:spcAft>
                <a:spcPts val="0"/>
              </a:spcAft>
              <a:buClr>
                <a:schemeClr val="dk1"/>
              </a:buClr>
              <a:buSzPts val="1100"/>
              <a:buFont typeface="Arial"/>
              <a:buNone/>
            </a:pPr>
            <a:r>
              <a:rPr lang="es-CL"/>
              <a:t>Aunque enfrentamos desafíos, como la implementación de widgets de la tienda, logramos resolverlos trabajando en paralelo con otros módulos, lo que fortaleció nuestras habilidades en resolución de problemas y gestión de proyectos.</a:t>
            </a:r>
            <a:endParaRPr/>
          </a:p>
          <a:p>
            <a:pPr marL="0" lvl="0" indent="0" algn="l" rtl="0">
              <a:lnSpc>
                <a:spcPct val="115000"/>
              </a:lnSpc>
              <a:spcBef>
                <a:spcPts val="1200"/>
              </a:spcBef>
              <a:spcAft>
                <a:spcPts val="0"/>
              </a:spcAft>
              <a:buClr>
                <a:schemeClr val="dk1"/>
              </a:buClr>
              <a:buSzPts val="1100"/>
              <a:buFont typeface="Arial"/>
              <a:buNone/>
            </a:pPr>
            <a:r>
              <a:rPr lang="es-CL"/>
              <a:t>El uso de metodologías ágiles y tecnologías como Flutter nos permitió adquirir valiosa experiencia. De cara al futuro, buscamos mejorar tanto el diseño visual como los aspectos técnicos para garantizar una mayor escalabilidad y profesionalismo.</a:t>
            </a:r>
            <a:endParaRPr/>
          </a:p>
          <a:p>
            <a:pPr marL="0" lvl="0" indent="0" algn="l" rtl="0">
              <a:spcBef>
                <a:spcPts val="1200"/>
              </a:spcBef>
              <a:spcAft>
                <a:spcPts val="0"/>
              </a:spcAft>
              <a:buNone/>
            </a:pPr>
            <a:endParaRPr/>
          </a:p>
        </p:txBody>
      </p:sp>
      <p:sp>
        <p:nvSpPr>
          <p:cNvPr id="321" name="Google Shape;321;g3165057c50a_0_114: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9ce26f2c1_0_5: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19ce26f2c1_0_5: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319ce26f2c1_0_5: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19960d9dfa_0_7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319960d9dfa_0_7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19960d9dfa_0_191: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319960d9dfa_0_191: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d88501ca3_0_16: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d88501ca3_0_16: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CL"/>
              <a:t>Cumplimos con los objetivos del proyecto al desarrollar la aplicación según los requerimientos del cliente. Esta solución ha tenido un impacto significativo al atender las necesidades específicas de las comunidades de motociclistas, facilitando la navegación con mapas que incluyen puntos de interés personalizados.</a:t>
            </a:r>
            <a:endParaRPr/>
          </a:p>
          <a:p>
            <a:pPr marL="0" lvl="0" indent="0" algn="l" rtl="0">
              <a:lnSpc>
                <a:spcPct val="115000"/>
              </a:lnSpc>
              <a:spcBef>
                <a:spcPts val="1200"/>
              </a:spcBef>
              <a:spcAft>
                <a:spcPts val="0"/>
              </a:spcAft>
              <a:buClr>
                <a:schemeClr val="dk1"/>
              </a:buClr>
              <a:buSzPts val="1100"/>
              <a:buFont typeface="Arial"/>
              <a:buNone/>
            </a:pPr>
            <a:r>
              <a:rPr lang="es-CL"/>
              <a:t>Aunque enfrentamos desafíos, como la implementación de widgets de la tienda, logramos resolverlos trabajando en paralelo con otros módulos, lo que fortaleció nuestras habilidades en resolución de problemas y gestión de proyectos.</a:t>
            </a:r>
            <a:endParaRPr/>
          </a:p>
          <a:p>
            <a:pPr marL="0" lvl="0" indent="0" algn="l" rtl="0">
              <a:lnSpc>
                <a:spcPct val="115000"/>
              </a:lnSpc>
              <a:spcBef>
                <a:spcPts val="1200"/>
              </a:spcBef>
              <a:spcAft>
                <a:spcPts val="0"/>
              </a:spcAft>
              <a:buClr>
                <a:schemeClr val="dk1"/>
              </a:buClr>
              <a:buSzPts val="1100"/>
              <a:buFont typeface="Arial"/>
              <a:buNone/>
            </a:pPr>
            <a:r>
              <a:rPr lang="es-CL"/>
              <a:t>El uso de metodologías ágiles y tecnologías como Flutter nos permitió adquirir valiosa experiencia. De cara al futuro, buscamos mejorar tanto el diseño visual como los aspectos técnicos para garantizar una mayor escalabilidad y profesionalismo.</a:t>
            </a:r>
            <a:endParaRPr/>
          </a:p>
          <a:p>
            <a:pPr marL="0" lvl="0" indent="0" algn="l" rtl="0">
              <a:spcBef>
                <a:spcPts val="1200"/>
              </a:spcBef>
              <a:spcAft>
                <a:spcPts val="0"/>
              </a:spcAft>
              <a:buNone/>
            </a:pPr>
            <a:endParaRPr/>
          </a:p>
        </p:txBody>
      </p:sp>
      <p:sp>
        <p:nvSpPr>
          <p:cNvPr id="343" name="Google Shape;343;g31d88501ca3_0_16: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9960d9dfa_0_2: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319960d9dfa_0_2: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9960d9dfa_0_40: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19960d9dfa_0_40: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2009775" y="5441950"/>
            <a:ext cx="16084550" cy="44545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5fb10b0a6_0_25: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315fb10b0a6_0_25: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65057c50a_0_7:notes"/>
          <p:cNvSpPr>
            <a:spLocks noGrp="1" noRot="1" noChangeAspect="1"/>
          </p:cNvSpPr>
          <p:nvPr>
            <p:ph type="sldImg" idx="2"/>
          </p:nvPr>
        </p:nvSpPr>
        <p:spPr>
          <a:xfrm>
            <a:off x="6659563" y="1414463"/>
            <a:ext cx="6785100" cy="381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65057c50a_0_7:notes"/>
          <p:cNvSpPr txBox="1">
            <a:spLocks noGrp="1"/>
          </p:cNvSpPr>
          <p:nvPr>
            <p:ph type="body" idx="1"/>
          </p:nvPr>
        </p:nvSpPr>
        <p:spPr>
          <a:xfrm>
            <a:off x="2009775" y="5441950"/>
            <a:ext cx="16084500" cy="4454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165057c50a_0_7:notes"/>
          <p:cNvSpPr txBox="1">
            <a:spLocks noGrp="1"/>
          </p:cNvSpPr>
          <p:nvPr>
            <p:ph type="sldNum" idx="12"/>
          </p:nvPr>
        </p:nvSpPr>
        <p:spPr>
          <a:xfrm>
            <a:off x="11387138" y="10742613"/>
            <a:ext cx="8712300" cy="566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jp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pic>
        <p:nvPicPr>
          <p:cNvPr id="16" name="Google Shape;16;p17"/>
          <p:cNvPicPr preferRelativeResize="0"/>
          <p:nvPr/>
        </p:nvPicPr>
        <p:blipFill rotWithShape="1">
          <a:blip r:embed="rId2">
            <a:alphaModFix/>
          </a:blip>
          <a:srcRect/>
          <a:stretch/>
        </p:blipFill>
        <p:spPr>
          <a:xfrm>
            <a:off x="0" y="396"/>
            <a:ext cx="20104810" cy="11308953"/>
          </a:xfrm>
          <a:prstGeom prst="rect">
            <a:avLst/>
          </a:prstGeom>
          <a:noFill/>
          <a:ln>
            <a:noFill/>
          </a:ln>
        </p:spPr>
      </p:pic>
      <p:sp>
        <p:nvSpPr>
          <p:cNvPr id="17" name="Google Shape;17;p17"/>
          <p:cNvSpPr txBox="1">
            <a:spLocks noGrp="1"/>
          </p:cNvSpPr>
          <p:nvPr>
            <p:ph type="ctrTitle"/>
          </p:nvPr>
        </p:nvSpPr>
        <p:spPr>
          <a:xfrm>
            <a:off x="2838209" y="8700548"/>
            <a:ext cx="6781800" cy="5847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7"/>
          <p:cNvSpPr txBox="1">
            <a:spLocks noGrp="1"/>
          </p:cNvSpPr>
          <p:nvPr>
            <p:ph type="subTitle" idx="1"/>
          </p:nvPr>
        </p:nvSpPr>
        <p:spPr>
          <a:xfrm>
            <a:off x="2838209" y="9612314"/>
            <a:ext cx="8712681" cy="36933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p:nvPr/>
        </p:nvSpPr>
        <p:spPr>
          <a:xfrm>
            <a:off x="2838209" y="9464675"/>
            <a:ext cx="8841105" cy="0"/>
          </a:xfrm>
          <a:custGeom>
            <a:avLst/>
            <a:gdLst/>
            <a:ahLst/>
            <a:cxnLst/>
            <a:rect l="l" t="t" r="r" b="b"/>
            <a:pathLst>
              <a:path w="8841105" h="120000" extrusionOk="0">
                <a:moveTo>
                  <a:pt x="0" y="0"/>
                </a:moveTo>
                <a:lnTo>
                  <a:pt x="8840652" y="0"/>
                </a:lnTo>
              </a:path>
            </a:pathLst>
          </a:custGeom>
          <a:noFill/>
          <a:ln w="1045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0"/>
        <p:cNvGrpSpPr/>
        <p:nvPr/>
      </p:nvGrpSpPr>
      <p:grpSpPr>
        <a:xfrm>
          <a:off x="0" y="0"/>
          <a:ext cx="0" cy="0"/>
          <a:chOff x="0" y="0"/>
          <a:chExt cx="0" cy="0"/>
        </a:xfrm>
      </p:grpSpPr>
      <p:pic>
        <p:nvPicPr>
          <p:cNvPr id="61" name="Google Shape;61;p26"/>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62" name="Google Shape;62;p26"/>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63" name="Google Shape;63;p26"/>
          <p:cNvSpPr/>
          <p:nvPr/>
        </p:nvSpPr>
        <p:spPr>
          <a:xfrm>
            <a:off x="7004050" y="73310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64" name="Google Shape;64;p26"/>
          <p:cNvSpPr txBox="1">
            <a:spLocks noGrp="1"/>
          </p:cNvSpPr>
          <p:nvPr>
            <p:ph type="title"/>
          </p:nvPr>
        </p:nvSpPr>
        <p:spPr>
          <a:xfrm>
            <a:off x="7432828" y="76582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spTree>
      <p:nvGrpSpPr>
        <p:cNvPr id="1" name="Shape 65"/>
        <p:cNvGrpSpPr/>
        <p:nvPr/>
      </p:nvGrpSpPr>
      <p:grpSpPr>
        <a:xfrm>
          <a:off x="0" y="0"/>
          <a:ext cx="0" cy="0"/>
          <a:chOff x="0" y="0"/>
          <a:chExt cx="0" cy="0"/>
        </a:xfrm>
      </p:grpSpPr>
      <p:pic>
        <p:nvPicPr>
          <p:cNvPr id="66" name="Google Shape;66;p27"/>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67" name="Google Shape;67;p27"/>
          <p:cNvSpPr txBox="1">
            <a:spLocks noGrp="1"/>
          </p:cNvSpPr>
          <p:nvPr>
            <p:ph type="title"/>
          </p:nvPr>
        </p:nvSpPr>
        <p:spPr>
          <a:xfrm>
            <a:off x="6623050" y="7026275"/>
            <a:ext cx="9782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pic>
        <p:nvPicPr>
          <p:cNvPr id="21" name="Google Shape;21;p18"/>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22" name="Google Shape;22;p18"/>
          <p:cNvSpPr txBox="1">
            <a:spLocks noGrp="1"/>
          </p:cNvSpPr>
          <p:nvPr>
            <p:ph type="title"/>
          </p:nvPr>
        </p:nvSpPr>
        <p:spPr>
          <a:xfrm>
            <a:off x="6851650" y="7483475"/>
            <a:ext cx="9782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pic>
        <p:nvPicPr>
          <p:cNvPr id="24" name="Google Shape;24;p19"/>
          <p:cNvPicPr preferRelativeResize="0"/>
          <p:nvPr/>
        </p:nvPicPr>
        <p:blipFill rotWithShape="1">
          <a:blip r:embed="rId2">
            <a:alphaModFix/>
          </a:blip>
          <a:srcRect/>
          <a:stretch/>
        </p:blipFill>
        <p:spPr>
          <a:xfrm>
            <a:off x="3362" y="0"/>
            <a:ext cx="20097375" cy="11309350"/>
          </a:xfrm>
          <a:prstGeom prst="rect">
            <a:avLst/>
          </a:prstGeom>
          <a:noFill/>
          <a:ln>
            <a:noFill/>
          </a:ln>
        </p:spPr>
      </p:pic>
      <p:sp>
        <p:nvSpPr>
          <p:cNvPr id="25" name="Google Shape;25;p19"/>
          <p:cNvSpPr txBox="1">
            <a:spLocks noGrp="1"/>
          </p:cNvSpPr>
          <p:nvPr>
            <p:ph type="title"/>
          </p:nvPr>
        </p:nvSpPr>
        <p:spPr>
          <a:xfrm>
            <a:off x="4794250" y="6950075"/>
            <a:ext cx="9782022" cy="1538883"/>
          </a:xfrm>
          <a:prstGeom prst="rect">
            <a:avLst/>
          </a:prstGeom>
          <a:noFill/>
          <a:ln>
            <a:noFill/>
          </a:ln>
        </p:spPr>
        <p:txBody>
          <a:bodyPr spcFirstLastPara="1" wrap="square" lIns="0" tIns="0" rIns="0" bIns="0" anchor="t" anchorCtr="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26"/>
        <p:cNvGrpSpPr/>
        <p:nvPr/>
      </p:nvGrpSpPr>
      <p:grpSpPr>
        <a:xfrm>
          <a:off x="0" y="0"/>
          <a:ext cx="0" cy="0"/>
          <a:chOff x="0" y="0"/>
          <a:chExt cx="0" cy="0"/>
        </a:xfrm>
      </p:grpSpPr>
      <p:sp>
        <p:nvSpPr>
          <p:cNvPr id="27" name="Google Shape;27;p20"/>
          <p:cNvSpPr txBox="1">
            <a:spLocks noGrp="1"/>
          </p:cNvSpPr>
          <p:nvPr>
            <p:ph type="title"/>
          </p:nvPr>
        </p:nvSpPr>
        <p:spPr>
          <a:xfrm>
            <a:off x="2432050" y="714594"/>
            <a:ext cx="16988263" cy="73866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0"/>
          <p:cNvSpPr/>
          <p:nvPr/>
        </p:nvSpPr>
        <p:spPr>
          <a:xfrm>
            <a:off x="-6350"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9" name="Google Shape;29;p20"/>
          <p:cNvSpPr/>
          <p:nvPr/>
        </p:nvSpPr>
        <p:spPr>
          <a:xfrm>
            <a:off x="16938421" y="10202309"/>
            <a:ext cx="1576070" cy="511175"/>
          </a:xfrm>
          <a:custGeom>
            <a:avLst/>
            <a:gdLst/>
            <a:ahLst/>
            <a:cxnLst/>
            <a:rect l="l" t="t" r="r" b="b"/>
            <a:pathLst>
              <a:path w="1576069"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extrusionOk="0">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extrusionOk="0">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extrusionOk="0">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0" name="Google Shape;30;p20"/>
          <p:cNvSpPr/>
          <p:nvPr/>
        </p:nvSpPr>
        <p:spPr>
          <a:xfrm>
            <a:off x="18623540" y="10245307"/>
            <a:ext cx="378460" cy="469900"/>
          </a:xfrm>
          <a:custGeom>
            <a:avLst/>
            <a:gdLst/>
            <a:ahLst/>
            <a:cxnLst/>
            <a:rect l="l" t="t" r="r" b="b"/>
            <a:pathLst>
              <a:path w="378459"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31" name="Google Shape;31;p20"/>
          <p:cNvGrpSpPr/>
          <p:nvPr/>
        </p:nvGrpSpPr>
        <p:grpSpPr>
          <a:xfrm>
            <a:off x="19053919" y="10117702"/>
            <a:ext cx="427015" cy="597582"/>
            <a:chOff x="19053919" y="10117702"/>
            <a:chExt cx="427015" cy="597582"/>
          </a:xfrm>
        </p:grpSpPr>
        <p:sp>
          <p:nvSpPr>
            <p:cNvPr id="32" name="Google Shape;32;p20"/>
            <p:cNvSpPr/>
            <p:nvPr/>
          </p:nvSpPr>
          <p:spPr>
            <a:xfrm>
              <a:off x="19053919"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33" name="Google Shape;33;p20"/>
            <p:cNvPicPr preferRelativeResize="0"/>
            <p:nvPr/>
          </p:nvPicPr>
          <p:blipFill rotWithShape="1">
            <a:blip r:embed="rId2">
              <a:alphaModFix/>
            </a:blip>
            <a:srcRect/>
            <a:stretch/>
          </p:blipFill>
          <p:spPr>
            <a:xfrm>
              <a:off x="19368634" y="10117702"/>
              <a:ext cx="112300" cy="11226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pic>
        <p:nvPicPr>
          <p:cNvPr id="35" name="Google Shape;35;p21"/>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36" name="Google Shape;36;p21"/>
          <p:cNvPicPr preferRelativeResize="0"/>
          <p:nvPr/>
        </p:nvPicPr>
        <p:blipFill rotWithShape="1">
          <a:blip r:embed="rId3">
            <a:alphaModFix/>
          </a:blip>
          <a:srcRect/>
          <a:stretch/>
        </p:blipFill>
        <p:spPr>
          <a:xfrm>
            <a:off x="0" y="3340"/>
            <a:ext cx="20109342" cy="11305614"/>
          </a:xfrm>
          <a:prstGeom prst="rect">
            <a:avLst/>
          </a:prstGeom>
          <a:noFill/>
          <a:ln>
            <a:noFill/>
          </a:ln>
        </p:spPr>
      </p:pic>
      <p:sp>
        <p:nvSpPr>
          <p:cNvPr id="37" name="Google Shape;37;p21"/>
          <p:cNvSpPr/>
          <p:nvPr/>
        </p:nvSpPr>
        <p:spPr>
          <a:xfrm>
            <a:off x="755650" y="62642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38" name="Google Shape;38;p21"/>
          <p:cNvSpPr txBox="1">
            <a:spLocks noGrp="1"/>
          </p:cNvSpPr>
          <p:nvPr>
            <p:ph type="title"/>
          </p:nvPr>
        </p:nvSpPr>
        <p:spPr>
          <a:xfrm>
            <a:off x="1184428" y="65914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22"/>
          <p:cNvSpPr/>
          <p:nvPr/>
        </p:nvSpPr>
        <p:spPr>
          <a:xfrm>
            <a:off x="727227" y="10202309"/>
            <a:ext cx="1576070" cy="511175"/>
          </a:xfrm>
          <a:custGeom>
            <a:avLst/>
            <a:gdLst/>
            <a:ahLst/>
            <a:cxnLst/>
            <a:rect l="l" t="t" r="r" b="b"/>
            <a:pathLst>
              <a:path w="1576070" h="511175" extrusionOk="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extrusionOk="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extrusionOk="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extrusionOk="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1" name="Google Shape;41;p22"/>
          <p:cNvSpPr/>
          <p:nvPr/>
        </p:nvSpPr>
        <p:spPr>
          <a:xfrm>
            <a:off x="2412348" y="10245307"/>
            <a:ext cx="378460" cy="469900"/>
          </a:xfrm>
          <a:custGeom>
            <a:avLst/>
            <a:gdLst/>
            <a:ahLst/>
            <a:cxnLst/>
            <a:rect l="l" t="t" r="r" b="b"/>
            <a:pathLst>
              <a:path w="378460" h="469900" extrusionOk="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42" name="Google Shape;42;p22"/>
          <p:cNvGrpSpPr/>
          <p:nvPr/>
        </p:nvGrpSpPr>
        <p:grpSpPr>
          <a:xfrm>
            <a:off x="2842727" y="10117702"/>
            <a:ext cx="427015" cy="597582"/>
            <a:chOff x="2842727" y="10117702"/>
            <a:chExt cx="427015" cy="597582"/>
          </a:xfrm>
        </p:grpSpPr>
        <p:sp>
          <p:nvSpPr>
            <p:cNvPr id="43" name="Google Shape;43;p22"/>
            <p:cNvSpPr/>
            <p:nvPr/>
          </p:nvSpPr>
          <p:spPr>
            <a:xfrm>
              <a:off x="2842727" y="10237764"/>
              <a:ext cx="366395" cy="477520"/>
            </a:xfrm>
            <a:custGeom>
              <a:avLst/>
              <a:gdLst/>
              <a:ahLst/>
              <a:cxnLst/>
              <a:rect l="l" t="t" r="r" b="b"/>
              <a:pathLst>
                <a:path w="366394" h="477520" extrusionOk="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44" name="Google Shape;44;p22"/>
            <p:cNvPicPr preferRelativeResize="0"/>
            <p:nvPr/>
          </p:nvPicPr>
          <p:blipFill rotWithShape="1">
            <a:blip r:embed="rId2">
              <a:alphaModFix/>
            </a:blip>
            <a:srcRect/>
            <a:stretch/>
          </p:blipFill>
          <p:spPr>
            <a:xfrm>
              <a:off x="3157442" y="10117702"/>
              <a:ext cx="112300" cy="112268"/>
            </a:xfrm>
            <a:prstGeom prst="rect">
              <a:avLst/>
            </a:prstGeom>
            <a:noFill/>
            <a:ln>
              <a:noFill/>
            </a:ln>
          </p:spPr>
        </p:pic>
      </p:grpSp>
      <p:sp>
        <p:nvSpPr>
          <p:cNvPr id="45" name="Google Shape;45;p22"/>
          <p:cNvSpPr/>
          <p:nvPr/>
        </p:nvSpPr>
        <p:spPr>
          <a:xfrm>
            <a:off x="17840597" y="656116"/>
            <a:ext cx="2243455" cy="1060450"/>
          </a:xfrm>
          <a:custGeom>
            <a:avLst/>
            <a:gdLst/>
            <a:ahLst/>
            <a:cxnLst/>
            <a:rect l="l" t="t" r="r" b="b"/>
            <a:pathLst>
              <a:path w="2243455" h="1060450" extrusionOk="0">
                <a:moveTo>
                  <a:pt x="2243429" y="0"/>
                </a:moveTo>
                <a:lnTo>
                  <a:pt x="0" y="0"/>
                </a:lnTo>
                <a:lnTo>
                  <a:pt x="0" y="1059999"/>
                </a:lnTo>
                <a:lnTo>
                  <a:pt x="2243429" y="1059999"/>
                </a:lnTo>
                <a:lnTo>
                  <a:pt x="2243429" y="0"/>
                </a:lnTo>
                <a:close/>
              </a:path>
            </a:pathLst>
          </a:custGeom>
          <a:solidFill>
            <a:srgbClr val="257CE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6" name="Google Shape;46;p22"/>
          <p:cNvSpPr txBox="1">
            <a:spLocks noGrp="1"/>
          </p:cNvSpPr>
          <p:nvPr>
            <p:ph type="body" idx="1"/>
          </p:nvPr>
        </p:nvSpPr>
        <p:spPr>
          <a:xfrm>
            <a:off x="727227" y="755454"/>
            <a:ext cx="16792423" cy="738664"/>
          </a:xfrm>
          <a:prstGeom prst="rect">
            <a:avLst/>
          </a:prstGeom>
          <a:noFill/>
          <a:ln>
            <a:noFill/>
          </a:ln>
        </p:spPr>
        <p:txBody>
          <a:bodyPr spcFirstLastPara="1" wrap="square" lIns="0" tIns="0" rIns="0" bIns="0" anchor="t" anchorCtr="0">
            <a:spAutoFit/>
          </a:bodyPr>
          <a:lstStyle>
            <a:lvl1pPr marL="457200" lvl="0" indent="-228600" algn="r">
              <a:spcBef>
                <a:spcPts val="0"/>
              </a:spcBef>
              <a:spcAft>
                <a:spcPts val="0"/>
              </a:spcAft>
              <a:buSzPts val="1400"/>
              <a:buNone/>
              <a:defRPr sz="4800" b="1">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Diseño personalizado">
  <p:cSld name="5_Diseño personalizado">
    <p:spTree>
      <p:nvGrpSpPr>
        <p:cNvPr id="1" name="Shape 47"/>
        <p:cNvGrpSpPr/>
        <p:nvPr/>
      </p:nvGrpSpPr>
      <p:grpSpPr>
        <a:xfrm>
          <a:off x="0" y="0"/>
          <a:ext cx="0" cy="0"/>
          <a:chOff x="0" y="0"/>
          <a:chExt cx="0" cy="0"/>
        </a:xfrm>
      </p:grpSpPr>
      <p:pic>
        <p:nvPicPr>
          <p:cNvPr id="48" name="Google Shape;48;p23"/>
          <p:cNvPicPr preferRelativeResize="0"/>
          <p:nvPr/>
        </p:nvPicPr>
        <p:blipFill rotWithShape="1">
          <a:blip r:embed="rId2">
            <a:alphaModFix/>
          </a:blip>
          <a:srcRect/>
          <a:stretch/>
        </p:blipFill>
        <p:spPr>
          <a:xfrm>
            <a:off x="-1" y="3340"/>
            <a:ext cx="20110047" cy="11306010"/>
          </a:xfrm>
          <a:prstGeom prst="rect">
            <a:avLst/>
          </a:prstGeom>
          <a:noFill/>
          <a:ln>
            <a:noFill/>
          </a:ln>
        </p:spPr>
      </p:pic>
      <p:sp>
        <p:nvSpPr>
          <p:cNvPr id="49" name="Google Shape;49;p23"/>
          <p:cNvSpPr txBox="1">
            <a:spLocks noGrp="1"/>
          </p:cNvSpPr>
          <p:nvPr>
            <p:ph type="title"/>
          </p:nvPr>
        </p:nvSpPr>
        <p:spPr>
          <a:xfrm>
            <a:off x="831850" y="7178675"/>
            <a:ext cx="9782022" cy="1538883"/>
          </a:xfrm>
          <a:prstGeom prst="rect">
            <a:avLst/>
          </a:prstGeom>
          <a:noFill/>
          <a:ln>
            <a:noFill/>
          </a:ln>
        </p:spPr>
        <p:txBody>
          <a:bodyPr spcFirstLastPara="1" wrap="square" lIns="0" tIns="0" rIns="0" bIns="0" anchor="t" anchorCtr="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50"/>
        <p:cNvGrpSpPr/>
        <p:nvPr/>
      </p:nvGrpSpPr>
      <p:grpSpPr>
        <a:xfrm>
          <a:off x="0" y="0"/>
          <a:ext cx="0" cy="0"/>
          <a:chOff x="0" y="0"/>
          <a:chExt cx="0" cy="0"/>
        </a:xfrm>
      </p:grpSpPr>
      <p:pic>
        <p:nvPicPr>
          <p:cNvPr id="51" name="Google Shape;51;p24"/>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52" name="Google Shape;52;p24"/>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53" name="Google Shape;53;p24"/>
          <p:cNvSpPr/>
          <p:nvPr/>
        </p:nvSpPr>
        <p:spPr>
          <a:xfrm>
            <a:off x="7232650" y="7880350"/>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54" name="Google Shape;54;p24"/>
          <p:cNvSpPr txBox="1">
            <a:spLocks noGrp="1"/>
          </p:cNvSpPr>
          <p:nvPr>
            <p:ph type="title"/>
          </p:nvPr>
        </p:nvSpPr>
        <p:spPr>
          <a:xfrm>
            <a:off x="7661428" y="8207476"/>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55"/>
        <p:cNvGrpSpPr/>
        <p:nvPr/>
      </p:nvGrpSpPr>
      <p:grpSpPr>
        <a:xfrm>
          <a:off x="0" y="0"/>
          <a:ext cx="0" cy="0"/>
          <a:chOff x="0" y="0"/>
          <a:chExt cx="0" cy="0"/>
        </a:xfrm>
      </p:grpSpPr>
      <p:pic>
        <p:nvPicPr>
          <p:cNvPr id="56" name="Google Shape;56;p25"/>
          <p:cNvPicPr preferRelativeResize="0"/>
          <p:nvPr/>
        </p:nvPicPr>
        <p:blipFill rotWithShape="1">
          <a:blip r:embed="rId2">
            <a:alphaModFix/>
          </a:blip>
          <a:srcRect/>
          <a:stretch/>
        </p:blipFill>
        <p:spPr>
          <a:xfrm>
            <a:off x="0" y="396"/>
            <a:ext cx="20104810" cy="11308953"/>
          </a:xfrm>
          <a:prstGeom prst="rect">
            <a:avLst/>
          </a:prstGeom>
          <a:noFill/>
          <a:ln>
            <a:noFill/>
          </a:ln>
        </p:spPr>
      </p:pic>
      <p:pic>
        <p:nvPicPr>
          <p:cNvPr id="57" name="Google Shape;57;p25"/>
          <p:cNvPicPr preferRelativeResize="0"/>
          <p:nvPr/>
        </p:nvPicPr>
        <p:blipFill rotWithShape="1">
          <a:blip r:embed="rId3">
            <a:alphaModFix/>
          </a:blip>
          <a:srcRect/>
          <a:stretch/>
        </p:blipFill>
        <p:spPr>
          <a:xfrm>
            <a:off x="3362" y="0"/>
            <a:ext cx="20097375" cy="11309350"/>
          </a:xfrm>
          <a:prstGeom prst="rect">
            <a:avLst/>
          </a:prstGeom>
          <a:noFill/>
          <a:ln>
            <a:noFill/>
          </a:ln>
        </p:spPr>
      </p:pic>
      <p:sp>
        <p:nvSpPr>
          <p:cNvPr id="58" name="Google Shape;58;p25"/>
          <p:cNvSpPr/>
          <p:nvPr/>
        </p:nvSpPr>
        <p:spPr>
          <a:xfrm>
            <a:off x="4413250" y="4206875"/>
            <a:ext cx="9892434" cy="2286000"/>
          </a:xfrm>
          <a:prstGeom prst="rect">
            <a:avLst/>
          </a:prstGeom>
          <a:solidFill>
            <a:schemeClr val="dk1">
              <a:alpha val="58823"/>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
        <p:nvSpPr>
          <p:cNvPr id="59" name="Google Shape;59;p25"/>
          <p:cNvSpPr txBox="1">
            <a:spLocks noGrp="1"/>
          </p:cNvSpPr>
          <p:nvPr>
            <p:ph type="title"/>
          </p:nvPr>
        </p:nvSpPr>
        <p:spPr>
          <a:xfrm>
            <a:off x="4842028" y="4534001"/>
            <a:ext cx="9020022" cy="153888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12314421" y="714594"/>
            <a:ext cx="5259705" cy="91566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1005205" y="2601150"/>
            <a:ext cx="18093690" cy="746417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1.xml" /><Relationship Id="rId1" Type="http://schemas.openxmlformats.org/officeDocument/2006/relationships/slideLayout" Target="../slideLayouts/slideLayout4.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15.pn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3.xml" /><Relationship Id="rId1" Type="http://schemas.openxmlformats.org/officeDocument/2006/relationships/slideLayout" Target="../slideLayouts/slideLayout6.xml" /><Relationship Id="rId4" Type="http://schemas.openxmlformats.org/officeDocument/2006/relationships/image" Target="../media/image27.png"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0.xml" /></Relationships>
</file>

<file path=ppt/slides/_rels/slide1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5.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0.xml" /></Relationships>
</file>

<file path=ppt/slides/_rels/slide17.xml.rels><?xml version="1.0" encoding="UTF-8" standalone="yes"?>
<Relationships xmlns="http://schemas.openxmlformats.org/package/2006/relationships"><Relationship Id="rId3" Type="http://schemas.openxmlformats.org/officeDocument/2006/relationships/image" Target="../media/image29.png" /><Relationship Id="rId7" Type="http://schemas.openxmlformats.org/officeDocument/2006/relationships/image" Target="../media/image33.png" /><Relationship Id="rId2" Type="http://schemas.openxmlformats.org/officeDocument/2006/relationships/notesSlide" Target="../notesSlides/notesSlide17.xml" /><Relationship Id="rId1" Type="http://schemas.openxmlformats.org/officeDocument/2006/relationships/slideLayout" Target="../slideLayouts/slideLayout4.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0.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20.xml"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22.xml" /><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23.xml" /><Relationship Id="rId1" Type="http://schemas.openxmlformats.org/officeDocument/2006/relationships/slideLayout" Target="../slideLayouts/slideLayout4.xml" /><Relationship Id="rId6" Type="http://schemas.openxmlformats.org/officeDocument/2006/relationships/image" Target="../media/image39.png" /><Relationship Id="rId5" Type="http://schemas.openxmlformats.org/officeDocument/2006/relationships/image" Target="../media/image38.png" /><Relationship Id="rId4" Type="http://schemas.openxmlformats.org/officeDocument/2006/relationships/image" Target="../media/image37.png"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0.xml" /></Relationships>
</file>

<file path=ppt/slides/_rels/slide25.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25.xml" /><Relationship Id="rId1" Type="http://schemas.openxmlformats.org/officeDocument/2006/relationships/slideLayout" Target="../slideLayouts/slideLayout4.xml" /><Relationship Id="rId4" Type="http://schemas.openxmlformats.org/officeDocument/2006/relationships/image" Target="../media/image41.png" /></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V4EjQ49L_EFe0Q-hF5-rxu-QqwxJmXZR/view" TargetMode="External" /><Relationship Id="rId2" Type="http://schemas.openxmlformats.org/officeDocument/2006/relationships/notesSlide" Target="../notesSlides/notesSlide26.xml" /><Relationship Id="rId1" Type="http://schemas.openxmlformats.org/officeDocument/2006/relationships/slideLayout" Target="../slideLayouts/slideLayout4.xml" /><Relationship Id="rId4" Type="http://schemas.openxmlformats.org/officeDocument/2006/relationships/image" Target="../media/image42.jpg"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10.xml" /></Relationships>
</file>

<file path=ppt/slides/_rels/slide2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8.xml" /><Relationship Id="rId1" Type="http://schemas.openxmlformats.org/officeDocument/2006/relationships/slideLayout" Target="../slideLayouts/slideLayout4.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3.xml" /><Relationship Id="rId1" Type="http://schemas.openxmlformats.org/officeDocument/2006/relationships/slideLayout" Target="../slideLayouts/slideLayout6.xml" /><Relationship Id="rId5" Type="http://schemas.openxmlformats.org/officeDocument/2006/relationships/image" Target="../media/image17.png" /><Relationship Id="rId4" Type="http://schemas.openxmlformats.org/officeDocument/2006/relationships/image" Target="../media/image16.png" /></Relationships>
</file>

<file path=ppt/slides/_rels/slide3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30.xml" /><Relationship Id="rId1" Type="http://schemas.openxmlformats.org/officeDocument/2006/relationships/slideLayout" Target="../slideLayouts/slideLayout6.xml" /><Relationship Id="rId5" Type="http://schemas.openxmlformats.org/officeDocument/2006/relationships/image" Target="../media/image45.png" /><Relationship Id="rId4" Type="http://schemas.openxmlformats.org/officeDocument/2006/relationships/image" Target="../media/image44.png" /></Relationships>
</file>

<file path=ppt/slides/_rels/slide31.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31.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5.xml" /><Relationship Id="rId1" Type="http://schemas.openxmlformats.org/officeDocument/2006/relationships/slideLayout" Target="../slideLayouts/slideLayout6.xml" /><Relationship Id="rId4" Type="http://schemas.openxmlformats.org/officeDocument/2006/relationships/image" Target="../media/image18.png" /></Relationships>
</file>

<file path=ppt/slides/_rels/slide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6.xml" /><Relationship Id="rId1" Type="http://schemas.openxmlformats.org/officeDocument/2006/relationships/slideLayout" Target="../slideLayouts/slideLayout6.xml" /><Relationship Id="rId4" Type="http://schemas.openxmlformats.org/officeDocument/2006/relationships/image" Target="../media/image19.pn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8.xml" /><Relationship Id="rId1" Type="http://schemas.openxmlformats.org/officeDocument/2006/relationships/slideLayout" Target="../slideLayouts/slideLayout6.xml" /><Relationship Id="rId5" Type="http://schemas.openxmlformats.org/officeDocument/2006/relationships/image" Target="../media/image22.png" /><Relationship Id="rId4" Type="http://schemas.openxmlformats.org/officeDocument/2006/relationships/image" Target="../media/image21.png" /></Relationships>
</file>

<file path=ppt/slides/_rels/slide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9.xml"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3308349" y="8626475"/>
            <a:ext cx="87495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4800"/>
              <a:t>Milo Motos</a:t>
            </a:r>
            <a:endParaRPr sz="4800"/>
          </a:p>
        </p:txBody>
      </p:sp>
      <p:sp>
        <p:nvSpPr>
          <p:cNvPr id="75" name="Google Shape;75;p1"/>
          <p:cNvSpPr txBox="1">
            <a:spLocks noGrp="1"/>
          </p:cNvSpPr>
          <p:nvPr>
            <p:ph type="subTitle" idx="1"/>
          </p:nvPr>
        </p:nvSpPr>
        <p:spPr>
          <a:xfrm>
            <a:off x="3727450" y="9617075"/>
            <a:ext cx="7911300" cy="1477800"/>
          </a:xfrm>
          <a:prstGeom prst="rect">
            <a:avLst/>
          </a:prstGeom>
          <a:noFill/>
          <a:ln>
            <a:noFill/>
          </a:ln>
        </p:spPr>
        <p:txBody>
          <a:bodyPr spcFirstLastPara="1" wrap="square" lIns="0" tIns="0" rIns="0" bIns="0" anchor="t" anchorCtr="0">
            <a:spAutoFit/>
          </a:bodyPr>
          <a:lstStyle/>
          <a:p>
            <a:pPr marL="342900" lvl="0" indent="-342900" algn="l" rtl="0">
              <a:spcBef>
                <a:spcPts val="0"/>
              </a:spcBef>
              <a:spcAft>
                <a:spcPts val="0"/>
              </a:spcAft>
              <a:buClr>
                <a:schemeClr val="lt1"/>
              </a:buClr>
              <a:buSzPts val="2400"/>
              <a:buFont typeface="Arial"/>
              <a:buChar char="•"/>
            </a:pPr>
            <a:r>
              <a:rPr lang="es-CL"/>
              <a:t>Daniela Mondaca</a:t>
            </a:r>
            <a:endParaRPr/>
          </a:p>
          <a:p>
            <a:pPr marL="342900" lvl="0" indent="-342900" algn="l" rtl="0">
              <a:spcBef>
                <a:spcPts val="0"/>
              </a:spcBef>
              <a:spcAft>
                <a:spcPts val="0"/>
              </a:spcAft>
              <a:buClr>
                <a:schemeClr val="lt1"/>
              </a:buClr>
              <a:buSzPts val="2400"/>
              <a:buFont typeface="Arial"/>
              <a:buChar char="•"/>
            </a:pPr>
            <a:r>
              <a:rPr lang="es-CL"/>
              <a:t>Ismael Mejías</a:t>
            </a:r>
            <a:endParaRPr/>
          </a:p>
          <a:p>
            <a:pPr marL="342900" lvl="0" indent="-342900" algn="l" rtl="0">
              <a:spcBef>
                <a:spcPts val="0"/>
              </a:spcBef>
              <a:spcAft>
                <a:spcPts val="0"/>
              </a:spcAft>
              <a:buClr>
                <a:schemeClr val="lt1"/>
              </a:buClr>
              <a:buSzPts val="2400"/>
              <a:buFont typeface="Arial"/>
              <a:buChar char="•"/>
            </a:pPr>
            <a:r>
              <a:rPr lang="es-CL"/>
              <a:t>Joseph Rios</a:t>
            </a:r>
            <a:endParaRPr>
              <a:latin typeface="Arial"/>
              <a:ea typeface="Arial"/>
              <a:cs typeface="Arial"/>
              <a:sym typeface="Arial"/>
            </a:endParaRPr>
          </a:p>
          <a:p>
            <a:pPr marL="0" lvl="0" indent="0" algn="l" rtl="0">
              <a:spcBef>
                <a:spcPts val="0"/>
              </a:spcBef>
              <a:spcAft>
                <a:spcPts val="0"/>
              </a:spcAft>
              <a:buNone/>
            </a:pPr>
            <a:r>
              <a:rPr lang="es-CL" sz="2400" b="1">
                <a:latin typeface="Arial"/>
                <a:ea typeface="Arial"/>
                <a:cs typeface="Arial"/>
                <a:sym typeface="Arial"/>
              </a:rPr>
              <a:t>				Maipú, </a:t>
            </a:r>
            <a:r>
              <a:rPr lang="es-CL" b="1"/>
              <a:t>10</a:t>
            </a:r>
            <a:r>
              <a:rPr lang="es-CL" sz="2400" b="1">
                <a:latin typeface="Arial"/>
                <a:ea typeface="Arial"/>
                <a:cs typeface="Arial"/>
                <a:sym typeface="Arial"/>
              </a:rPr>
              <a:t> </a:t>
            </a:r>
            <a:r>
              <a:rPr lang="es-CL" b="1"/>
              <a:t>Diciembre</a:t>
            </a:r>
            <a:r>
              <a:rPr lang="es-CL" sz="2400" b="1">
                <a:latin typeface="Arial"/>
                <a:ea typeface="Arial"/>
                <a:cs typeface="Arial"/>
                <a:sym typeface="Arial"/>
              </a:rPr>
              <a:t> 2024</a:t>
            </a:r>
            <a:endParaRPr/>
          </a:p>
        </p:txBody>
      </p:sp>
      <p:sp>
        <p:nvSpPr>
          <p:cNvPr id="76" name="Google Shape;76;p1"/>
          <p:cNvSpPr/>
          <p:nvPr/>
        </p:nvSpPr>
        <p:spPr>
          <a:xfrm>
            <a:off x="14014450" y="3444875"/>
            <a:ext cx="4887877" cy="101566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6000" b="1">
                <a:solidFill>
                  <a:schemeClr val="lt1"/>
                </a:solidFill>
                <a:latin typeface="Arial Black"/>
                <a:ea typeface="Arial Black"/>
                <a:cs typeface="Arial Black"/>
                <a:sym typeface="Arial Black"/>
              </a:rPr>
              <a:t>CAPSTONE</a:t>
            </a:r>
            <a:endParaRPr/>
          </a:p>
        </p:txBody>
      </p:sp>
      <p:sp>
        <p:nvSpPr>
          <p:cNvPr id="77" name="Google Shape;77;p1"/>
          <p:cNvSpPr txBox="1"/>
          <p:nvPr/>
        </p:nvSpPr>
        <p:spPr>
          <a:xfrm>
            <a:off x="3727450" y="5812800"/>
            <a:ext cx="71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8" name="Google Shape;78;p1"/>
          <p:cNvPicPr preferRelativeResize="0"/>
          <p:nvPr/>
        </p:nvPicPr>
        <p:blipFill>
          <a:blip r:embed="rId3">
            <a:alphaModFix/>
          </a:blip>
          <a:stretch>
            <a:fillRect/>
          </a:stretch>
        </p:blipFill>
        <p:spPr>
          <a:xfrm>
            <a:off x="3727450" y="3444875"/>
            <a:ext cx="4018375" cy="3417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txBox="1">
            <a:spLocks noGrp="1"/>
          </p:cNvSpPr>
          <p:nvPr>
            <p:ph type="title"/>
          </p:nvPr>
        </p:nvSpPr>
        <p:spPr>
          <a:xfrm>
            <a:off x="6439575" y="7559675"/>
            <a:ext cx="9006300" cy="2031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600"/>
              <a:t>Roles del Equipo del Proyecto  </a:t>
            </a:r>
            <a:endParaRPr/>
          </a:p>
        </p:txBody>
      </p:sp>
      <p:sp>
        <p:nvSpPr>
          <p:cNvPr id="167" name="Google Shape;167;p3"/>
          <p:cNvSpPr txBox="1"/>
          <p:nvPr/>
        </p:nvSpPr>
        <p:spPr>
          <a:xfrm>
            <a:off x="12677531" y="6082347"/>
            <a:ext cx="1905000" cy="14778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sz="9600" b="1" i="0">
                <a:solidFill>
                  <a:schemeClr val="dk1"/>
                </a:solidFill>
                <a:latin typeface="Arial Black"/>
                <a:ea typeface="Arial Black"/>
                <a:cs typeface="Arial Black"/>
                <a:sym typeface="Arial Black"/>
              </a:rPr>
              <a:t>0</a:t>
            </a:r>
            <a:r>
              <a:rPr lang="es-CL" sz="9600" b="1">
                <a:solidFill>
                  <a:schemeClr val="dk1"/>
                </a:solidFill>
                <a:latin typeface="Arial Black"/>
                <a:ea typeface="Arial Black"/>
                <a:cs typeface="Arial Black"/>
                <a:sym typeface="Arial Black"/>
              </a:rPr>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ASIGNACIÓN DE ROLES </a:t>
            </a:r>
            <a:endParaRPr/>
          </a:p>
        </p:txBody>
      </p:sp>
      <p:sp>
        <p:nvSpPr>
          <p:cNvPr id="173" name="Google Shape;173;p4"/>
          <p:cNvSpPr txBox="1"/>
          <p:nvPr/>
        </p:nvSpPr>
        <p:spPr>
          <a:xfrm>
            <a:off x="331700" y="2622025"/>
            <a:ext cx="19167600" cy="72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74" name="Google Shape;174;p4"/>
          <p:cNvSpPr/>
          <p:nvPr/>
        </p:nvSpPr>
        <p:spPr>
          <a:xfrm>
            <a:off x="7695176" y="2414950"/>
            <a:ext cx="4061400" cy="65310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5" name="Google Shape;175;p4"/>
          <p:cNvSpPr/>
          <p:nvPr/>
        </p:nvSpPr>
        <p:spPr>
          <a:xfrm>
            <a:off x="1360025" y="2414950"/>
            <a:ext cx="4061400" cy="65310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6" name="Google Shape;176;p4"/>
          <p:cNvSpPr/>
          <p:nvPr/>
        </p:nvSpPr>
        <p:spPr>
          <a:xfrm>
            <a:off x="14030325" y="2414950"/>
            <a:ext cx="4061400" cy="65310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7" name="Google Shape;177;p4"/>
          <p:cNvPicPr preferRelativeResize="0"/>
          <p:nvPr/>
        </p:nvPicPr>
        <p:blipFill rotWithShape="1">
          <a:blip r:embed="rId3">
            <a:alphaModFix/>
          </a:blip>
          <a:srcRect l="-5633" r="11267"/>
          <a:stretch/>
        </p:blipFill>
        <p:spPr>
          <a:xfrm>
            <a:off x="8287289" y="6173925"/>
            <a:ext cx="2877149" cy="2666900"/>
          </a:xfrm>
          <a:prstGeom prst="rect">
            <a:avLst/>
          </a:prstGeom>
          <a:noFill/>
          <a:ln>
            <a:noFill/>
          </a:ln>
        </p:spPr>
      </p:pic>
      <p:sp>
        <p:nvSpPr>
          <p:cNvPr id="178" name="Google Shape;178;p4"/>
          <p:cNvSpPr txBox="1"/>
          <p:nvPr/>
        </p:nvSpPr>
        <p:spPr>
          <a:xfrm>
            <a:off x="1112700" y="3178250"/>
            <a:ext cx="1741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179" name="Google Shape;179;p4"/>
          <p:cNvPicPr preferRelativeResize="0"/>
          <p:nvPr/>
        </p:nvPicPr>
        <p:blipFill rotWithShape="1">
          <a:blip r:embed="rId4">
            <a:alphaModFix/>
          </a:blip>
          <a:srcRect l="-105859" t="59480" r="105859" b="-59480"/>
          <a:stretch/>
        </p:blipFill>
        <p:spPr>
          <a:xfrm>
            <a:off x="6076725" y="3730625"/>
            <a:ext cx="3734367" cy="6531100"/>
          </a:xfrm>
          <a:prstGeom prst="rect">
            <a:avLst/>
          </a:prstGeom>
          <a:noFill/>
          <a:ln>
            <a:noFill/>
          </a:ln>
        </p:spPr>
      </p:pic>
      <p:pic>
        <p:nvPicPr>
          <p:cNvPr id="180" name="Google Shape;180;p4"/>
          <p:cNvPicPr preferRelativeResize="0"/>
          <p:nvPr/>
        </p:nvPicPr>
        <p:blipFill>
          <a:blip r:embed="rId5">
            <a:alphaModFix/>
          </a:blip>
          <a:stretch>
            <a:fillRect/>
          </a:stretch>
        </p:blipFill>
        <p:spPr>
          <a:xfrm>
            <a:off x="14508138" y="6173925"/>
            <a:ext cx="3105775" cy="2666925"/>
          </a:xfrm>
          <a:prstGeom prst="rect">
            <a:avLst/>
          </a:prstGeom>
          <a:noFill/>
          <a:ln>
            <a:noFill/>
          </a:ln>
        </p:spPr>
      </p:pic>
      <p:pic>
        <p:nvPicPr>
          <p:cNvPr id="181" name="Google Shape;181;p4"/>
          <p:cNvPicPr preferRelativeResize="0"/>
          <p:nvPr/>
        </p:nvPicPr>
        <p:blipFill>
          <a:blip r:embed="rId6">
            <a:alphaModFix/>
          </a:blip>
          <a:stretch>
            <a:fillRect/>
          </a:stretch>
        </p:blipFill>
        <p:spPr>
          <a:xfrm>
            <a:off x="2066474" y="6068825"/>
            <a:ext cx="2877125" cy="2877125"/>
          </a:xfrm>
          <a:prstGeom prst="rect">
            <a:avLst/>
          </a:prstGeom>
          <a:noFill/>
          <a:ln>
            <a:noFill/>
          </a:ln>
        </p:spPr>
      </p:pic>
      <p:sp>
        <p:nvSpPr>
          <p:cNvPr id="182" name="Google Shape;182;p4"/>
          <p:cNvSpPr/>
          <p:nvPr/>
        </p:nvSpPr>
        <p:spPr>
          <a:xfrm>
            <a:off x="14216925" y="2800700"/>
            <a:ext cx="3688200" cy="30651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chemeClr val="lt1"/>
              </a:solidFill>
              <a:latin typeface="Calibri"/>
              <a:ea typeface="Calibri"/>
              <a:cs typeface="Calibri"/>
              <a:sym typeface="Calibri"/>
            </a:endParaRPr>
          </a:p>
          <a:p>
            <a:pPr marL="0" lvl="0" indent="0" algn="l" rtl="0">
              <a:spcBef>
                <a:spcPts val="0"/>
              </a:spcBef>
              <a:spcAft>
                <a:spcPts val="0"/>
              </a:spcAft>
              <a:buNone/>
            </a:pPr>
            <a:r>
              <a:rPr lang="es-CL" sz="3600" b="1">
                <a:solidFill>
                  <a:schemeClr val="lt1"/>
                </a:solidFill>
                <a:latin typeface="Calibri"/>
                <a:ea typeface="Calibri"/>
                <a:cs typeface="Calibri"/>
                <a:sym typeface="Calibri"/>
              </a:rPr>
              <a:t>   Ismael Mejias</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Rol </a:t>
            </a:r>
            <a:endParaRPr sz="3600" b="1">
              <a:solidFill>
                <a:schemeClr val="lt1"/>
              </a:solidFill>
              <a:latin typeface="Calibri"/>
              <a:ea typeface="Calibri"/>
              <a:cs typeface="Calibri"/>
              <a:sym typeface="Calibri"/>
            </a:endParaRPr>
          </a:p>
          <a:p>
            <a:pPr marL="0" lvl="0" indent="0" algn="l" rtl="0">
              <a:spcBef>
                <a:spcPts val="0"/>
              </a:spcBef>
              <a:spcAft>
                <a:spcPts val="0"/>
              </a:spcAft>
              <a:buNone/>
            </a:pPr>
            <a:r>
              <a:rPr lang="es-CL" sz="3600" b="1">
                <a:solidFill>
                  <a:schemeClr val="lt1"/>
                </a:solidFill>
                <a:latin typeface="Calibri"/>
                <a:ea typeface="Calibri"/>
                <a:cs typeface="Calibri"/>
                <a:sym typeface="Calibri"/>
              </a:rPr>
              <a:t>      Equipo de </a:t>
            </a:r>
            <a:endParaRPr sz="36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CL" sz="3600" b="1">
                <a:solidFill>
                  <a:schemeClr val="lt1"/>
                </a:solidFill>
                <a:latin typeface="Calibri"/>
                <a:ea typeface="Calibri"/>
                <a:cs typeface="Calibri"/>
                <a:sym typeface="Calibri"/>
              </a:rPr>
              <a:t>      Desarrollo </a:t>
            </a:r>
            <a:endParaRPr sz="3600" b="1">
              <a:solidFill>
                <a:schemeClr val="lt1"/>
              </a:solidFill>
              <a:latin typeface="Calibri"/>
              <a:ea typeface="Calibri"/>
              <a:cs typeface="Calibri"/>
              <a:sym typeface="Calibri"/>
            </a:endParaRPr>
          </a:p>
          <a:p>
            <a:pPr marL="0" lvl="0" indent="0" algn="ctr" rtl="0">
              <a:spcBef>
                <a:spcPts val="0"/>
              </a:spcBef>
              <a:spcAft>
                <a:spcPts val="0"/>
              </a:spcAft>
              <a:buNone/>
            </a:pPr>
            <a:endParaRPr sz="1900">
              <a:solidFill>
                <a:schemeClr val="lt1"/>
              </a:solidFill>
              <a:latin typeface="Calibri"/>
              <a:ea typeface="Calibri"/>
              <a:cs typeface="Calibri"/>
              <a:sym typeface="Calibri"/>
            </a:endParaRPr>
          </a:p>
        </p:txBody>
      </p:sp>
      <p:sp>
        <p:nvSpPr>
          <p:cNvPr id="183" name="Google Shape;183;p4"/>
          <p:cNvSpPr/>
          <p:nvPr/>
        </p:nvSpPr>
        <p:spPr>
          <a:xfrm>
            <a:off x="1546625" y="2800700"/>
            <a:ext cx="3688200" cy="30651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L" sz="3600" b="1">
                <a:solidFill>
                  <a:schemeClr val="lt1"/>
                </a:solidFill>
                <a:latin typeface="Calibri"/>
                <a:ea typeface="Calibri"/>
                <a:cs typeface="Calibri"/>
                <a:sym typeface="Calibri"/>
              </a:rPr>
              <a:t>Joseph Rios</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Rol </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Scrum Master</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Equipo de Desarrollo</a:t>
            </a:r>
            <a:endParaRPr sz="3600" b="1">
              <a:solidFill>
                <a:schemeClr val="lt1"/>
              </a:solidFill>
              <a:latin typeface="Calibri"/>
              <a:ea typeface="Calibri"/>
              <a:cs typeface="Calibri"/>
              <a:sym typeface="Calibri"/>
            </a:endParaRPr>
          </a:p>
        </p:txBody>
      </p:sp>
      <p:sp>
        <p:nvSpPr>
          <p:cNvPr id="184" name="Google Shape;184;p4"/>
          <p:cNvSpPr/>
          <p:nvPr/>
        </p:nvSpPr>
        <p:spPr>
          <a:xfrm>
            <a:off x="7858663" y="2800688"/>
            <a:ext cx="3734400" cy="30651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L" sz="3600" b="1">
                <a:solidFill>
                  <a:schemeClr val="lt1"/>
                </a:solidFill>
                <a:latin typeface="Calibri"/>
                <a:ea typeface="Calibri"/>
                <a:cs typeface="Calibri"/>
                <a:sym typeface="Calibri"/>
              </a:rPr>
              <a:t>Daniela Mondaca</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Rol </a:t>
            </a:r>
            <a:endParaRPr sz="3600" b="1">
              <a:solidFill>
                <a:schemeClr val="lt1"/>
              </a:solidFill>
              <a:latin typeface="Calibri"/>
              <a:ea typeface="Calibri"/>
              <a:cs typeface="Calibri"/>
              <a:sym typeface="Calibri"/>
            </a:endParaRPr>
          </a:p>
          <a:p>
            <a:pPr marL="0" lvl="0" indent="0" algn="ctr" rtl="0">
              <a:spcBef>
                <a:spcPts val="0"/>
              </a:spcBef>
              <a:spcAft>
                <a:spcPts val="0"/>
              </a:spcAft>
              <a:buNone/>
            </a:pPr>
            <a:r>
              <a:rPr lang="es-CL" sz="3600" b="1">
                <a:solidFill>
                  <a:schemeClr val="lt1"/>
                </a:solidFill>
                <a:latin typeface="Calibri"/>
                <a:ea typeface="Calibri"/>
                <a:cs typeface="Calibri"/>
                <a:sym typeface="Calibri"/>
              </a:rPr>
              <a:t>Product Owner</a:t>
            </a:r>
            <a:endParaRPr sz="3600" b="1">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222250" y="7407275"/>
            <a:ext cx="10393500" cy="10158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s-CL" sz="6600"/>
              <a:t>METODOLOGÍA ÁGIL</a:t>
            </a:r>
            <a:endParaRPr/>
          </a:p>
        </p:txBody>
      </p:sp>
      <p:sp>
        <p:nvSpPr>
          <p:cNvPr id="190" name="Google Shape;190;p7"/>
          <p:cNvSpPr txBox="1"/>
          <p:nvPr/>
        </p:nvSpPr>
        <p:spPr>
          <a:xfrm>
            <a:off x="9089872" y="6188075"/>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chemeClr val="dk1"/>
                </a:solidFill>
                <a:latin typeface="Arial Black"/>
                <a:ea typeface="Arial Black"/>
                <a:cs typeface="Arial Black"/>
                <a:sym typeface="Arial Black"/>
              </a:rPr>
              <a:t>0</a:t>
            </a:r>
            <a:r>
              <a:rPr lang="es-CL" sz="9600" b="1">
                <a:solidFill>
                  <a:schemeClr val="dk1"/>
                </a:solidFill>
                <a:latin typeface="Arial Black"/>
                <a:ea typeface="Arial Black"/>
                <a:cs typeface="Arial Black"/>
                <a:sym typeface="Arial Black"/>
              </a:rPr>
              <a:t>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19960d9dfa_0_130"/>
          <p:cNvSpPr txBox="1">
            <a:spLocks noGrp="1"/>
          </p:cNvSpPr>
          <p:nvPr>
            <p:ph type="body" idx="1"/>
          </p:nvPr>
        </p:nvSpPr>
        <p:spPr>
          <a:xfrm>
            <a:off x="622300" y="431800"/>
            <a:ext cx="17367300" cy="815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300">
                <a:solidFill>
                  <a:schemeClr val="dk1"/>
                </a:solidFill>
                <a:latin typeface="Calibri"/>
                <a:ea typeface="Calibri"/>
                <a:cs typeface="Calibri"/>
                <a:sym typeface="Calibri"/>
              </a:rPr>
              <a:t>Metodología Ágil</a:t>
            </a:r>
            <a:endParaRPr sz="7400">
              <a:latin typeface="Calibri"/>
              <a:ea typeface="Calibri"/>
              <a:cs typeface="Calibri"/>
              <a:sym typeface="Calibri"/>
            </a:endParaRPr>
          </a:p>
        </p:txBody>
      </p:sp>
      <p:sp>
        <p:nvSpPr>
          <p:cNvPr id="196" name="Google Shape;196;g319960d9dfa_0_130"/>
          <p:cNvSpPr/>
          <p:nvPr/>
        </p:nvSpPr>
        <p:spPr>
          <a:xfrm>
            <a:off x="584200" y="1761925"/>
            <a:ext cx="18707100" cy="76554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7" name="Google Shape;197;g319960d9dfa_0_130"/>
          <p:cNvPicPr preferRelativeResize="0"/>
          <p:nvPr/>
        </p:nvPicPr>
        <p:blipFill rotWithShape="1">
          <a:blip r:embed="rId3">
            <a:alphaModFix/>
          </a:blip>
          <a:srcRect l="-105859" t="59480" r="105859" b="-59480"/>
          <a:stretch/>
        </p:blipFill>
        <p:spPr>
          <a:xfrm>
            <a:off x="6076725" y="3730625"/>
            <a:ext cx="3734367" cy="6531100"/>
          </a:xfrm>
          <a:prstGeom prst="rect">
            <a:avLst/>
          </a:prstGeom>
          <a:noFill/>
          <a:ln>
            <a:noFill/>
          </a:ln>
        </p:spPr>
      </p:pic>
      <p:sp>
        <p:nvSpPr>
          <p:cNvPr id="198" name="Google Shape;198;g319960d9dfa_0_130"/>
          <p:cNvSpPr/>
          <p:nvPr/>
        </p:nvSpPr>
        <p:spPr>
          <a:xfrm>
            <a:off x="850900" y="2073275"/>
            <a:ext cx="18173700" cy="71628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endParaRPr sz="38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r>
              <a:rPr lang="es-CL" sz="3800" b="1">
                <a:solidFill>
                  <a:schemeClr val="lt1"/>
                </a:solidFill>
                <a:latin typeface="Calibri"/>
                <a:ea typeface="Calibri"/>
                <a:cs typeface="Calibri"/>
                <a:sym typeface="Calibri"/>
              </a:rPr>
              <a:t>Nosotros vamos a trabajar en la metodología ágil para ir mejorando el producto en interrelaciones esto permitirá entregar valor rápidamente y validar el producto en cada iteración. Utilizaremos un marco de trabajo basado en sprints, con los siguientes elementos clave:</a:t>
            </a:r>
            <a:endParaRPr sz="38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endParaRPr sz="39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r>
              <a:rPr lang="es-CL" sz="3900" b="1">
                <a:solidFill>
                  <a:schemeClr val="lt1"/>
                </a:solidFill>
                <a:latin typeface="Calibri"/>
                <a:ea typeface="Calibri"/>
                <a:cs typeface="Calibri"/>
                <a:sym typeface="Calibri"/>
              </a:rPr>
              <a:t>1- Creación del Product Backlog</a:t>
            </a:r>
            <a:r>
              <a:rPr lang="es-CL" sz="2600" b="1">
                <a:solidFill>
                  <a:schemeClr val="lt1"/>
                </a:solidFill>
              </a:rPr>
              <a:t>      </a:t>
            </a:r>
            <a:r>
              <a:rPr lang="es-CL" sz="3900" b="1">
                <a:solidFill>
                  <a:schemeClr val="lt1"/>
                </a:solidFill>
                <a:latin typeface="Calibri"/>
                <a:ea typeface="Calibri"/>
                <a:cs typeface="Calibri"/>
                <a:sym typeface="Calibri"/>
              </a:rPr>
              <a:t>2-Reuniones diaria por (daily)     3-Retrospective   </a:t>
            </a:r>
            <a:r>
              <a:rPr lang="es-CL" sz="3800" b="1">
                <a:solidFill>
                  <a:schemeClr val="lt1"/>
                </a:solidFill>
                <a:latin typeface="Calibri"/>
                <a:ea typeface="Calibri"/>
                <a:cs typeface="Calibri"/>
                <a:sym typeface="Calibri"/>
              </a:rPr>
              <a:t>                                                     </a:t>
            </a:r>
            <a:endParaRPr sz="38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endParaRPr sz="3200" b="1">
              <a:solidFill>
                <a:schemeClr val="lt1"/>
              </a:solidFill>
              <a:latin typeface="Calibri"/>
              <a:ea typeface="Calibri"/>
              <a:cs typeface="Calibri"/>
              <a:sym typeface="Calibri"/>
            </a:endParaRPr>
          </a:p>
          <a:p>
            <a:pPr marL="457200" lvl="0" indent="0" algn="l" rtl="0">
              <a:lnSpc>
                <a:spcPct val="115000"/>
              </a:lnSpc>
              <a:spcBef>
                <a:spcPts val="1200"/>
              </a:spcBef>
              <a:spcAft>
                <a:spcPts val="0"/>
              </a:spcAft>
              <a:buNone/>
            </a:pPr>
            <a:endParaRPr sz="2600">
              <a:solidFill>
                <a:schemeClr val="lt1"/>
              </a:solidFill>
            </a:endParaRPr>
          </a:p>
          <a:p>
            <a:pPr marL="0" lvl="0" indent="0" algn="l" rtl="0">
              <a:spcBef>
                <a:spcPts val="1200"/>
              </a:spcBef>
              <a:spcAft>
                <a:spcPts val="0"/>
              </a:spcAft>
              <a:buNone/>
            </a:pPr>
            <a:endParaRPr sz="3600" b="1">
              <a:solidFill>
                <a:schemeClr val="lt1"/>
              </a:solidFill>
              <a:latin typeface="Calibri"/>
              <a:ea typeface="Calibri"/>
              <a:cs typeface="Calibri"/>
              <a:sym typeface="Calibri"/>
            </a:endParaRPr>
          </a:p>
        </p:txBody>
      </p:sp>
      <p:pic>
        <p:nvPicPr>
          <p:cNvPr id="199" name="Google Shape;199;g319960d9dfa_0_130"/>
          <p:cNvPicPr preferRelativeResize="0"/>
          <p:nvPr/>
        </p:nvPicPr>
        <p:blipFill>
          <a:blip r:embed="rId4">
            <a:alphaModFix/>
          </a:blip>
          <a:stretch>
            <a:fillRect/>
          </a:stretch>
        </p:blipFill>
        <p:spPr>
          <a:xfrm>
            <a:off x="8313100" y="7534075"/>
            <a:ext cx="2505050" cy="1702001"/>
          </a:xfrm>
          <a:prstGeom prst="rect">
            <a:avLst/>
          </a:prstGeom>
          <a:noFill/>
          <a:ln>
            <a:noFill/>
          </a:ln>
        </p:spPr>
      </p:pic>
      <p:sp>
        <p:nvSpPr>
          <p:cNvPr id="200" name="Google Shape;200;g319960d9dfa_0_130"/>
          <p:cNvSpPr txBox="1"/>
          <p:nvPr/>
        </p:nvSpPr>
        <p:spPr>
          <a:xfrm>
            <a:off x="0" y="0"/>
            <a:ext cx="3000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1900">
                <a:solidFill>
                  <a:schemeClr val="lt1"/>
                </a:solidFill>
              </a:rPr>
              <a:t>creación del </a:t>
            </a:r>
            <a:r>
              <a:rPr lang="es-CL" sz="1900" b="1">
                <a:solidFill>
                  <a:schemeClr val="lt1"/>
                </a:solidFill>
              </a:rPr>
              <a:t>Product Backlog</a:t>
            </a:r>
            <a:endParaRPr sz="22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txBox="1"/>
          <p:nvPr/>
        </p:nvSpPr>
        <p:spPr>
          <a:xfrm>
            <a:off x="7461250" y="722534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4</a:t>
            </a:r>
            <a:endParaRPr/>
          </a:p>
        </p:txBody>
      </p:sp>
      <p:sp>
        <p:nvSpPr>
          <p:cNvPr id="206" name="Google Shape;206;p13"/>
          <p:cNvSpPr txBox="1">
            <a:spLocks noGrp="1"/>
          </p:cNvSpPr>
          <p:nvPr>
            <p:ph type="title"/>
          </p:nvPr>
        </p:nvSpPr>
        <p:spPr>
          <a:xfrm>
            <a:off x="7461250" y="8440800"/>
            <a:ext cx="9570300" cy="1015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600"/>
              <a:t>Topología del proyecto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31b626737b8_0_0"/>
          <p:cNvPicPr preferRelativeResize="0"/>
          <p:nvPr/>
        </p:nvPicPr>
        <p:blipFill>
          <a:blip r:embed="rId3">
            <a:alphaModFix/>
          </a:blip>
          <a:stretch>
            <a:fillRect/>
          </a:stretch>
        </p:blipFill>
        <p:spPr>
          <a:xfrm>
            <a:off x="0" y="1"/>
            <a:ext cx="20104099" cy="8045532"/>
          </a:xfrm>
          <a:prstGeom prst="rect">
            <a:avLst/>
          </a:prstGeom>
          <a:noFill/>
          <a:ln>
            <a:noFill/>
          </a:ln>
        </p:spPr>
      </p:pic>
      <p:sp>
        <p:nvSpPr>
          <p:cNvPr id="213" name="Google Shape;213;g31b626737b8_0_0"/>
          <p:cNvSpPr txBox="1"/>
          <p:nvPr/>
        </p:nvSpPr>
        <p:spPr>
          <a:xfrm>
            <a:off x="11735425" y="324175"/>
            <a:ext cx="7224600" cy="11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4000" b="1">
                <a:latin typeface="Calibri"/>
                <a:ea typeface="Calibri"/>
                <a:cs typeface="Calibri"/>
                <a:sym typeface="Calibri"/>
              </a:rPr>
              <a:t>Diagrama de Arquitectura</a:t>
            </a:r>
            <a:endParaRPr sz="4000" b="1">
              <a:latin typeface="Calibri"/>
              <a:ea typeface="Calibri"/>
              <a:cs typeface="Calibri"/>
              <a:sym typeface="Calibri"/>
            </a:endParaRPr>
          </a:p>
        </p:txBody>
      </p:sp>
      <p:sp>
        <p:nvSpPr>
          <p:cNvPr id="3" name="CuadroTexto 2">
            <a:extLst>
              <a:ext uri="{FF2B5EF4-FFF2-40B4-BE49-F238E27FC236}">
                <a16:creationId xmlns:a16="http://schemas.microsoft.com/office/drawing/2014/main" id="{58CD87E7-36C2-353C-0BC4-1EFD457402BA}"/>
              </a:ext>
            </a:extLst>
          </p:cNvPr>
          <p:cNvSpPr txBox="1"/>
          <p:nvPr/>
        </p:nvSpPr>
        <p:spPr>
          <a:xfrm>
            <a:off x="-1255817" y="11881262"/>
            <a:ext cx="1828800" cy="1828800"/>
          </a:xfrm>
          <a:prstGeom prst="rect">
            <a:avLst/>
          </a:prstGeom>
          <a:noFill/>
        </p:spPr>
        <p:txBody>
          <a:bodyPr wrap="square" rtlCol="0">
            <a:spAutoFit/>
          </a:bodyPr>
          <a:lstStyle/>
          <a:p>
            <a:pPr algn="l"/>
            <a:endParaRPr lang="es-US" dirty="0"/>
          </a:p>
        </p:txBody>
      </p:sp>
      <p:sp>
        <p:nvSpPr>
          <p:cNvPr id="4" name="CuadroTexto 3">
            <a:extLst>
              <a:ext uri="{FF2B5EF4-FFF2-40B4-BE49-F238E27FC236}">
                <a16:creationId xmlns:a16="http://schemas.microsoft.com/office/drawing/2014/main" id="{0AEC78A4-414E-C6A1-299D-AB77F5DF5BA2}"/>
              </a:ext>
            </a:extLst>
          </p:cNvPr>
          <p:cNvSpPr txBox="1"/>
          <p:nvPr/>
        </p:nvSpPr>
        <p:spPr>
          <a:xfrm>
            <a:off x="572983" y="6596743"/>
            <a:ext cx="3705101" cy="3416320"/>
          </a:xfrm>
          <a:prstGeom prst="rect">
            <a:avLst/>
          </a:prstGeom>
          <a:noFill/>
        </p:spPr>
        <p:txBody>
          <a:bodyPr wrap="square" rtlCol="0">
            <a:spAutoFit/>
          </a:bodyPr>
          <a:lstStyle/>
          <a:p>
            <a:pPr algn="l"/>
            <a:r>
              <a:rPr lang="es-US" sz="2000" dirty="0"/>
              <a:t>Este diagrama representa la Arquitectura de nuestra aplicación Milo Motos.</a:t>
            </a:r>
          </a:p>
          <a:p>
            <a:pPr algn="l"/>
            <a:endParaRPr lang="es-US" sz="2000" dirty="0"/>
          </a:p>
          <a:p>
            <a:pPr algn="l"/>
            <a:r>
              <a:rPr lang="es-US" sz="2000" dirty="0"/>
              <a:t>El objetivo es Optimizar funcionalidades.</a:t>
            </a:r>
          </a:p>
          <a:p>
            <a:pPr algn="l"/>
            <a:endParaRPr lang="es-US" sz="2000" dirty="0"/>
          </a:p>
          <a:p>
            <a:pPr algn="l"/>
            <a:r>
              <a:rPr lang="es-US" sz="2000" dirty="0"/>
              <a:t>Esta arquitectura asegura un sistema robusto, seguro y eficiente para los motoqueros.</a:t>
            </a:r>
          </a:p>
          <a:p>
            <a:pPr algn="l"/>
            <a:endParaRPr lang="es-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3165057c50a_0_68"/>
          <p:cNvSpPr txBox="1">
            <a:spLocks noGrp="1"/>
          </p:cNvSpPr>
          <p:nvPr>
            <p:ph type="title"/>
          </p:nvPr>
        </p:nvSpPr>
        <p:spPr>
          <a:xfrm>
            <a:off x="8719900" y="7523450"/>
            <a:ext cx="9048600" cy="2031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sz="6600"/>
              <a:t>Plataforma / Tecnológica utilizada</a:t>
            </a:r>
            <a:endParaRPr sz="6600"/>
          </a:p>
        </p:txBody>
      </p:sp>
      <p:sp>
        <p:nvSpPr>
          <p:cNvPr id="220" name="Google Shape;220;g3165057c50a_0_68"/>
          <p:cNvSpPr txBox="1"/>
          <p:nvPr/>
        </p:nvSpPr>
        <p:spPr>
          <a:xfrm>
            <a:off x="7018350" y="752344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3165057c50a_0_73"/>
          <p:cNvSpPr txBox="1"/>
          <p:nvPr/>
        </p:nvSpPr>
        <p:spPr>
          <a:xfrm>
            <a:off x="7257713" y="681038"/>
            <a:ext cx="4892700" cy="10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L" sz="4800" b="1">
                <a:latin typeface="Calibri"/>
                <a:ea typeface="Calibri"/>
                <a:cs typeface="Calibri"/>
                <a:sym typeface="Calibri"/>
              </a:rPr>
              <a:t>Herramientas a utilizar</a:t>
            </a:r>
            <a:endParaRPr sz="4800" b="1">
              <a:latin typeface="Calibri"/>
              <a:ea typeface="Calibri"/>
              <a:cs typeface="Calibri"/>
              <a:sym typeface="Calibri"/>
            </a:endParaRPr>
          </a:p>
        </p:txBody>
      </p:sp>
      <p:pic>
        <p:nvPicPr>
          <p:cNvPr id="227" name="Google Shape;227;g3165057c50a_0_73"/>
          <p:cNvPicPr preferRelativeResize="0"/>
          <p:nvPr/>
        </p:nvPicPr>
        <p:blipFill>
          <a:blip r:embed="rId3">
            <a:alphaModFix/>
          </a:blip>
          <a:stretch>
            <a:fillRect/>
          </a:stretch>
        </p:blipFill>
        <p:spPr>
          <a:xfrm>
            <a:off x="16225825" y="289150"/>
            <a:ext cx="2423375" cy="2423375"/>
          </a:xfrm>
          <a:prstGeom prst="rect">
            <a:avLst/>
          </a:prstGeom>
          <a:noFill/>
          <a:ln>
            <a:noFill/>
          </a:ln>
        </p:spPr>
      </p:pic>
      <p:pic>
        <p:nvPicPr>
          <p:cNvPr id="228" name="Google Shape;228;g3165057c50a_0_73"/>
          <p:cNvPicPr preferRelativeResize="0"/>
          <p:nvPr/>
        </p:nvPicPr>
        <p:blipFill>
          <a:blip r:embed="rId4">
            <a:alphaModFix/>
          </a:blip>
          <a:stretch>
            <a:fillRect/>
          </a:stretch>
        </p:blipFill>
        <p:spPr>
          <a:xfrm>
            <a:off x="1522075" y="5397237"/>
            <a:ext cx="4892700" cy="1396421"/>
          </a:xfrm>
          <a:prstGeom prst="rect">
            <a:avLst/>
          </a:prstGeom>
          <a:noFill/>
          <a:ln>
            <a:noFill/>
          </a:ln>
        </p:spPr>
      </p:pic>
      <p:pic>
        <p:nvPicPr>
          <p:cNvPr id="229" name="Google Shape;229;g3165057c50a_0_73"/>
          <p:cNvPicPr preferRelativeResize="0"/>
          <p:nvPr/>
        </p:nvPicPr>
        <p:blipFill>
          <a:blip r:embed="rId5">
            <a:alphaModFix/>
          </a:blip>
          <a:stretch>
            <a:fillRect/>
          </a:stretch>
        </p:blipFill>
        <p:spPr>
          <a:xfrm>
            <a:off x="6414750" y="8038525"/>
            <a:ext cx="7274575" cy="1511600"/>
          </a:xfrm>
          <a:prstGeom prst="rect">
            <a:avLst/>
          </a:prstGeom>
          <a:noFill/>
          <a:ln>
            <a:noFill/>
          </a:ln>
        </p:spPr>
      </p:pic>
      <p:pic>
        <p:nvPicPr>
          <p:cNvPr id="230" name="Google Shape;230;g3165057c50a_0_73"/>
          <p:cNvPicPr preferRelativeResize="0"/>
          <p:nvPr/>
        </p:nvPicPr>
        <p:blipFill>
          <a:blip r:embed="rId6">
            <a:alphaModFix/>
          </a:blip>
          <a:stretch>
            <a:fillRect/>
          </a:stretch>
        </p:blipFill>
        <p:spPr>
          <a:xfrm>
            <a:off x="12150425" y="4921750"/>
            <a:ext cx="6828726" cy="2347375"/>
          </a:xfrm>
          <a:prstGeom prst="rect">
            <a:avLst/>
          </a:prstGeom>
          <a:noFill/>
          <a:ln>
            <a:noFill/>
          </a:ln>
        </p:spPr>
      </p:pic>
      <p:pic>
        <p:nvPicPr>
          <p:cNvPr id="231" name="Google Shape;231;g3165057c50a_0_73"/>
          <p:cNvPicPr preferRelativeResize="0"/>
          <p:nvPr/>
        </p:nvPicPr>
        <p:blipFill>
          <a:blip r:embed="rId7">
            <a:alphaModFix/>
          </a:blip>
          <a:stretch>
            <a:fillRect/>
          </a:stretch>
        </p:blipFill>
        <p:spPr>
          <a:xfrm>
            <a:off x="7182675" y="2712525"/>
            <a:ext cx="5042801" cy="25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3165057c50a_0_83"/>
          <p:cNvSpPr txBox="1">
            <a:spLocks noGrp="1"/>
          </p:cNvSpPr>
          <p:nvPr>
            <p:ph type="title"/>
          </p:nvPr>
        </p:nvSpPr>
        <p:spPr>
          <a:xfrm>
            <a:off x="9854928" y="7881776"/>
            <a:ext cx="9020100" cy="153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Etapas principales de implementación</a:t>
            </a:r>
            <a:endParaRPr/>
          </a:p>
        </p:txBody>
      </p:sp>
      <p:sp>
        <p:nvSpPr>
          <p:cNvPr id="238" name="Google Shape;238;g3165057c50a_0_83"/>
          <p:cNvSpPr txBox="1"/>
          <p:nvPr/>
        </p:nvSpPr>
        <p:spPr>
          <a:xfrm>
            <a:off x="7423975" y="778429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190d1fc2d2_0_9"/>
          <p:cNvSpPr txBox="1">
            <a:spLocks noGrp="1"/>
          </p:cNvSpPr>
          <p:nvPr>
            <p:ph type="title"/>
          </p:nvPr>
        </p:nvSpPr>
        <p:spPr>
          <a:xfrm>
            <a:off x="2432050" y="714594"/>
            <a:ext cx="16988400" cy="73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Requisitos Funcionales y no Funcionales</a:t>
            </a:r>
            <a:endParaRPr/>
          </a:p>
        </p:txBody>
      </p:sp>
      <p:sp>
        <p:nvSpPr>
          <p:cNvPr id="245" name="Google Shape;245;g3190d1fc2d2_0_9"/>
          <p:cNvSpPr txBox="1"/>
          <p:nvPr/>
        </p:nvSpPr>
        <p:spPr>
          <a:xfrm>
            <a:off x="412025" y="2497925"/>
            <a:ext cx="6974400" cy="3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3500" b="1">
                <a:latin typeface="Calibri"/>
                <a:ea typeface="Calibri"/>
                <a:cs typeface="Calibri"/>
                <a:sym typeface="Calibri"/>
              </a:rPr>
              <a:t>RF:</a:t>
            </a:r>
            <a:endParaRPr sz="3500" b="1">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Planificación de rutas considerando tráfico y clima</a:t>
            </a:r>
            <a:endParaRPr sz="3000">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Carrito de compra</a:t>
            </a:r>
            <a:endParaRPr sz="3000">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Inicio de sesión</a:t>
            </a:r>
            <a:endParaRPr sz="3000">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Foro de comunicación</a:t>
            </a:r>
            <a:endParaRPr sz="3000">
              <a:latin typeface="Calibri"/>
              <a:ea typeface="Calibri"/>
              <a:cs typeface="Calibri"/>
              <a:sym typeface="Calibri"/>
            </a:endParaRPr>
          </a:p>
        </p:txBody>
      </p:sp>
      <p:sp>
        <p:nvSpPr>
          <p:cNvPr id="246" name="Google Shape;246;g3190d1fc2d2_0_9"/>
          <p:cNvSpPr txBox="1"/>
          <p:nvPr/>
        </p:nvSpPr>
        <p:spPr>
          <a:xfrm>
            <a:off x="7386425" y="2369175"/>
            <a:ext cx="7446600" cy="3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3600" b="1">
                <a:latin typeface="Calibri"/>
                <a:ea typeface="Calibri"/>
                <a:cs typeface="Calibri"/>
                <a:sym typeface="Calibri"/>
              </a:rPr>
              <a:t>RNF:</a:t>
            </a:r>
            <a:endParaRPr sz="3600" b="1">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Escalabilidad para soportar un aumento en el número de usuarios</a:t>
            </a:r>
            <a:endParaRPr sz="3000">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seguridad en el manejo de datos personales y transacciones</a:t>
            </a:r>
            <a:endParaRPr sz="3000">
              <a:latin typeface="Calibri"/>
              <a:ea typeface="Calibri"/>
              <a:cs typeface="Calibri"/>
              <a:sym typeface="Calibri"/>
            </a:endParaRPr>
          </a:p>
          <a:p>
            <a:pPr marL="457200" lvl="0" indent="-419100" algn="l" rtl="0">
              <a:spcBef>
                <a:spcPts val="0"/>
              </a:spcBef>
              <a:spcAft>
                <a:spcPts val="0"/>
              </a:spcAft>
              <a:buSzPts val="3000"/>
              <a:buFont typeface="Calibri"/>
              <a:buChar char="●"/>
            </a:pPr>
            <a:r>
              <a:rPr lang="es-CL" sz="3000">
                <a:latin typeface="Calibri"/>
                <a:ea typeface="Calibri"/>
                <a:cs typeface="Calibri"/>
                <a:sym typeface="Calibri"/>
              </a:rPr>
              <a:t>Alta disponibilidad (99.9% de uptime)</a:t>
            </a:r>
            <a:endParaRPr sz="3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
          <p:cNvSpPr/>
          <p:nvPr/>
        </p:nvSpPr>
        <p:spPr>
          <a:xfrm>
            <a:off x="8080850" y="429475"/>
            <a:ext cx="5357700" cy="1015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s-CL" sz="6000" b="1">
                <a:latin typeface="Arial Black"/>
                <a:ea typeface="Arial Black"/>
                <a:cs typeface="Arial Black"/>
                <a:sym typeface="Arial Black"/>
              </a:rPr>
              <a:t>CONTENIDO</a:t>
            </a:r>
            <a:endParaRPr/>
          </a:p>
        </p:txBody>
      </p:sp>
      <p:sp>
        <p:nvSpPr>
          <p:cNvPr id="84" name="Google Shape;84;p2"/>
          <p:cNvSpPr txBox="1"/>
          <p:nvPr/>
        </p:nvSpPr>
        <p:spPr>
          <a:xfrm>
            <a:off x="8013450" y="1766625"/>
            <a:ext cx="1134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01</a:t>
            </a:r>
            <a:endParaRPr/>
          </a:p>
        </p:txBody>
      </p:sp>
      <p:sp>
        <p:nvSpPr>
          <p:cNvPr id="85" name="Google Shape;85;p2"/>
          <p:cNvSpPr txBox="1"/>
          <p:nvPr/>
        </p:nvSpPr>
        <p:spPr>
          <a:xfrm>
            <a:off x="13438543" y="2790214"/>
            <a:ext cx="47289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86" name="Google Shape;86;p2"/>
          <p:cNvSpPr txBox="1"/>
          <p:nvPr/>
        </p:nvSpPr>
        <p:spPr>
          <a:xfrm>
            <a:off x="8047200" y="3393775"/>
            <a:ext cx="10668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87" name="Google Shape;87;p2"/>
          <p:cNvSpPr txBox="1"/>
          <p:nvPr/>
        </p:nvSpPr>
        <p:spPr>
          <a:xfrm>
            <a:off x="13325675" y="1674225"/>
            <a:ext cx="1066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5</a:t>
            </a:r>
            <a:endParaRPr/>
          </a:p>
        </p:txBody>
      </p:sp>
      <p:sp>
        <p:nvSpPr>
          <p:cNvPr id="88" name="Google Shape;88;p2"/>
          <p:cNvSpPr txBox="1"/>
          <p:nvPr/>
        </p:nvSpPr>
        <p:spPr>
          <a:xfrm>
            <a:off x="13447400" y="4183563"/>
            <a:ext cx="49365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CL" sz="3000" b="1">
                <a:solidFill>
                  <a:schemeClr val="dk1"/>
                </a:solidFill>
              </a:rPr>
              <a:t>Plataforma o tecnología utilizada</a:t>
            </a:r>
            <a:endParaRPr sz="3000" b="1">
              <a:solidFill>
                <a:schemeClr val="dk1"/>
              </a:solidFill>
            </a:endParaRPr>
          </a:p>
        </p:txBody>
      </p:sp>
      <p:sp>
        <p:nvSpPr>
          <p:cNvPr id="89" name="Google Shape;89;p2"/>
          <p:cNvSpPr txBox="1"/>
          <p:nvPr/>
        </p:nvSpPr>
        <p:spPr>
          <a:xfrm>
            <a:off x="8013450" y="4227225"/>
            <a:ext cx="15330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2</a:t>
            </a:r>
            <a:endParaRPr/>
          </a:p>
        </p:txBody>
      </p:sp>
      <p:sp>
        <p:nvSpPr>
          <p:cNvPr id="90" name="Google Shape;90;p2"/>
          <p:cNvSpPr txBox="1"/>
          <p:nvPr/>
        </p:nvSpPr>
        <p:spPr>
          <a:xfrm>
            <a:off x="13325675" y="3188513"/>
            <a:ext cx="1066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6</a:t>
            </a:r>
            <a:endParaRPr/>
          </a:p>
        </p:txBody>
      </p:sp>
      <p:sp>
        <p:nvSpPr>
          <p:cNvPr id="91" name="Google Shape;91;p2"/>
          <p:cNvSpPr txBox="1"/>
          <p:nvPr/>
        </p:nvSpPr>
        <p:spPr>
          <a:xfrm>
            <a:off x="8013450" y="2772763"/>
            <a:ext cx="4451400" cy="1173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s-CL" sz="3000" b="1">
                <a:solidFill>
                  <a:schemeClr val="dk1"/>
                </a:solidFill>
              </a:rPr>
              <a:t>Descripción de la Problemática y la solución </a:t>
            </a:r>
            <a:endParaRPr sz="3000" b="1"/>
          </a:p>
          <a:p>
            <a:pPr marL="0" lvl="0" indent="0" algn="l" rtl="0">
              <a:spcBef>
                <a:spcPts val="0"/>
              </a:spcBef>
              <a:spcAft>
                <a:spcPts val="0"/>
              </a:spcAft>
              <a:buNone/>
            </a:pPr>
            <a:endParaRPr sz="3000" b="1"/>
          </a:p>
        </p:txBody>
      </p:sp>
      <p:sp>
        <p:nvSpPr>
          <p:cNvPr id="92" name="Google Shape;92;p2"/>
          <p:cNvSpPr txBox="1"/>
          <p:nvPr/>
        </p:nvSpPr>
        <p:spPr>
          <a:xfrm>
            <a:off x="13124150" y="6190000"/>
            <a:ext cx="5357700" cy="138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a:solidFill>
                  <a:schemeClr val="dk1"/>
                </a:solidFill>
              </a:rPr>
              <a:t>  Etapas Principales de </a:t>
            </a:r>
            <a:endParaRPr sz="3000" b="1">
              <a:solidFill>
                <a:schemeClr val="dk1"/>
              </a:solidFill>
            </a:endParaRPr>
          </a:p>
          <a:p>
            <a:pPr marL="0" lvl="0" indent="0" algn="l" rtl="0">
              <a:spcBef>
                <a:spcPts val="0"/>
              </a:spcBef>
              <a:spcAft>
                <a:spcPts val="0"/>
              </a:spcAft>
              <a:buNone/>
            </a:pPr>
            <a:r>
              <a:rPr lang="es-CL" sz="3000" b="1">
                <a:solidFill>
                  <a:schemeClr val="dk1"/>
                </a:solidFill>
              </a:rPr>
              <a:t>  implementación </a:t>
            </a:r>
            <a:endParaRPr sz="3000" b="1">
              <a:solidFill>
                <a:schemeClr val="dk1"/>
              </a:solidFill>
            </a:endParaRPr>
          </a:p>
          <a:p>
            <a:pPr marL="0" lvl="0" indent="0" algn="l" rtl="0">
              <a:spcBef>
                <a:spcPts val="0"/>
              </a:spcBef>
              <a:spcAft>
                <a:spcPts val="0"/>
              </a:spcAft>
              <a:buNone/>
            </a:pPr>
            <a:endParaRPr sz="3000" b="1">
              <a:solidFill>
                <a:schemeClr val="dk1"/>
              </a:solidFill>
            </a:endParaRPr>
          </a:p>
        </p:txBody>
      </p:sp>
      <p:sp>
        <p:nvSpPr>
          <p:cNvPr id="93" name="Google Shape;93;p2"/>
          <p:cNvSpPr txBox="1"/>
          <p:nvPr/>
        </p:nvSpPr>
        <p:spPr>
          <a:xfrm>
            <a:off x="13325675" y="5284750"/>
            <a:ext cx="1066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7</a:t>
            </a:r>
            <a:endParaRPr/>
          </a:p>
        </p:txBody>
      </p:sp>
      <p:sp>
        <p:nvSpPr>
          <p:cNvPr id="94" name="Google Shape;94;p2"/>
          <p:cNvSpPr txBox="1"/>
          <p:nvPr/>
        </p:nvSpPr>
        <p:spPr>
          <a:xfrm>
            <a:off x="8080850" y="7932575"/>
            <a:ext cx="11343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4</a:t>
            </a:r>
            <a:endParaRPr/>
          </a:p>
        </p:txBody>
      </p:sp>
      <p:sp>
        <p:nvSpPr>
          <p:cNvPr id="95" name="Google Shape;95;p2"/>
          <p:cNvSpPr txBox="1"/>
          <p:nvPr/>
        </p:nvSpPr>
        <p:spPr>
          <a:xfrm>
            <a:off x="13325675" y="7125113"/>
            <a:ext cx="1066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8</a:t>
            </a:r>
            <a:endParaRPr/>
          </a:p>
        </p:txBody>
      </p:sp>
      <p:sp>
        <p:nvSpPr>
          <p:cNvPr id="96" name="Google Shape;96;p2"/>
          <p:cNvSpPr txBox="1"/>
          <p:nvPr/>
        </p:nvSpPr>
        <p:spPr>
          <a:xfrm>
            <a:off x="8114600" y="6252300"/>
            <a:ext cx="10668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6000" b="1" i="0">
                <a:solidFill>
                  <a:schemeClr val="dk1"/>
                </a:solidFill>
                <a:latin typeface="Arial Black"/>
                <a:ea typeface="Arial Black"/>
                <a:cs typeface="Arial Black"/>
                <a:sym typeface="Arial Black"/>
              </a:rPr>
              <a:t>0</a:t>
            </a:r>
            <a:r>
              <a:rPr lang="es-CL" sz="6000" b="1">
                <a:solidFill>
                  <a:schemeClr val="dk1"/>
                </a:solidFill>
                <a:latin typeface="Arial Black"/>
                <a:ea typeface="Arial Black"/>
                <a:cs typeface="Arial Black"/>
                <a:sym typeface="Arial Black"/>
              </a:rPr>
              <a:t>3</a:t>
            </a:r>
            <a:endParaRPr/>
          </a:p>
        </p:txBody>
      </p:sp>
      <p:sp>
        <p:nvSpPr>
          <p:cNvPr id="97" name="Google Shape;97;p2"/>
          <p:cNvSpPr txBox="1"/>
          <p:nvPr/>
        </p:nvSpPr>
        <p:spPr>
          <a:xfrm>
            <a:off x="13447400" y="7932563"/>
            <a:ext cx="41661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a:solidFill>
                  <a:schemeClr val="dk1"/>
                </a:solidFill>
              </a:rPr>
              <a:t>Resultado de la Solución</a:t>
            </a:r>
            <a:endParaRPr/>
          </a:p>
        </p:txBody>
      </p:sp>
      <p:sp>
        <p:nvSpPr>
          <p:cNvPr id="98" name="Google Shape;98;p2"/>
          <p:cNvSpPr txBox="1"/>
          <p:nvPr/>
        </p:nvSpPr>
        <p:spPr>
          <a:xfrm>
            <a:off x="8080850" y="8965475"/>
            <a:ext cx="53577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000" b="1">
                <a:solidFill>
                  <a:schemeClr val="dk1"/>
                </a:solidFill>
              </a:rPr>
              <a:t> Metodología del Proyecto  </a:t>
            </a:r>
            <a:endParaRPr/>
          </a:p>
        </p:txBody>
      </p:sp>
      <p:sp>
        <p:nvSpPr>
          <p:cNvPr id="99" name="Google Shape;99;p2"/>
          <p:cNvSpPr txBox="1"/>
          <p:nvPr/>
        </p:nvSpPr>
        <p:spPr>
          <a:xfrm>
            <a:off x="8080850" y="5018350"/>
            <a:ext cx="4936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s-CL" sz="3000" b="1">
                <a:solidFill>
                  <a:schemeClr val="dk1"/>
                </a:solidFill>
              </a:rPr>
              <a:t>Objetivo general y </a:t>
            </a:r>
            <a:endParaRPr sz="3000" b="1">
              <a:solidFill>
                <a:schemeClr val="dk1"/>
              </a:solidFill>
            </a:endParaRPr>
          </a:p>
          <a:p>
            <a:pPr marL="0" lvl="0" indent="0" algn="l" rtl="0">
              <a:spcBef>
                <a:spcPts val="0"/>
              </a:spcBef>
              <a:spcAft>
                <a:spcPts val="0"/>
              </a:spcAft>
              <a:buClr>
                <a:schemeClr val="dk1"/>
              </a:buClr>
              <a:buFont typeface="Arial"/>
              <a:buNone/>
            </a:pPr>
            <a:r>
              <a:rPr lang="es-CL" sz="3000" b="1">
                <a:solidFill>
                  <a:schemeClr val="dk1"/>
                </a:solidFill>
              </a:rPr>
              <a:t>específicos</a:t>
            </a:r>
            <a:endParaRPr sz="3000" b="1">
              <a:solidFill>
                <a:schemeClr val="dk1"/>
              </a:solidFill>
            </a:endParaRPr>
          </a:p>
        </p:txBody>
      </p:sp>
      <p:sp>
        <p:nvSpPr>
          <p:cNvPr id="100" name="Google Shape;100;p2"/>
          <p:cNvSpPr txBox="1"/>
          <p:nvPr/>
        </p:nvSpPr>
        <p:spPr>
          <a:xfrm>
            <a:off x="8080850" y="7230881"/>
            <a:ext cx="5711400" cy="64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s-CL" sz="3000" b="1">
                <a:solidFill>
                  <a:schemeClr val="dk1"/>
                </a:solidFill>
              </a:rPr>
              <a:t>Asignaciones de roles </a:t>
            </a:r>
            <a:endParaRPr sz="3000" b="1">
              <a:solidFill>
                <a:schemeClr val="dk1"/>
              </a:solidFill>
            </a:endParaRPr>
          </a:p>
        </p:txBody>
      </p:sp>
      <p:sp>
        <p:nvSpPr>
          <p:cNvPr id="101" name="Google Shape;101;p2"/>
          <p:cNvSpPr txBox="1"/>
          <p:nvPr/>
        </p:nvSpPr>
        <p:spPr>
          <a:xfrm>
            <a:off x="13326700" y="2541875"/>
            <a:ext cx="5711400" cy="46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s-CL" sz="3000" b="1">
                <a:solidFill>
                  <a:schemeClr val="dk1"/>
                </a:solidFill>
              </a:rPr>
              <a:t>Topología del Proyecto  </a:t>
            </a:r>
            <a:endParaRPr sz="3000" b="1">
              <a:solidFill>
                <a:schemeClr val="dk1"/>
              </a:solidFill>
            </a:endParaRPr>
          </a:p>
        </p:txBody>
      </p:sp>
      <p:sp>
        <p:nvSpPr>
          <p:cNvPr id="102" name="Google Shape;102;p2"/>
          <p:cNvSpPr txBox="1"/>
          <p:nvPr/>
        </p:nvSpPr>
        <p:spPr>
          <a:xfrm>
            <a:off x="13326700" y="872137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6000" b="1">
                <a:solidFill>
                  <a:schemeClr val="dk1"/>
                </a:solidFill>
                <a:latin typeface="Arial Black"/>
                <a:ea typeface="Arial Black"/>
                <a:cs typeface="Arial Black"/>
                <a:sym typeface="Arial Black"/>
              </a:rPr>
              <a:t>09</a:t>
            </a:r>
            <a:endParaRPr/>
          </a:p>
        </p:txBody>
      </p:sp>
      <p:sp>
        <p:nvSpPr>
          <p:cNvPr id="103" name="Google Shape;103;p2"/>
          <p:cNvSpPr txBox="1"/>
          <p:nvPr/>
        </p:nvSpPr>
        <p:spPr>
          <a:xfrm>
            <a:off x="13447400" y="965347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L" sz="3000" b="1">
                <a:solidFill>
                  <a:schemeClr val="dk1"/>
                </a:solidFill>
              </a:rPr>
              <a:t>Conclusión</a:t>
            </a:r>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165057c50a_0_88"/>
          <p:cNvSpPr txBox="1">
            <a:spLocks noGrp="1"/>
          </p:cNvSpPr>
          <p:nvPr>
            <p:ph type="title"/>
          </p:nvPr>
        </p:nvSpPr>
        <p:spPr>
          <a:xfrm>
            <a:off x="2432050" y="714594"/>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Roadmap</a:t>
            </a:r>
            <a:endParaRPr/>
          </a:p>
        </p:txBody>
      </p:sp>
      <p:pic>
        <p:nvPicPr>
          <p:cNvPr id="253" name="Google Shape;253;g3165057c50a_0_88"/>
          <p:cNvPicPr preferRelativeResize="0"/>
          <p:nvPr/>
        </p:nvPicPr>
        <p:blipFill>
          <a:blip r:embed="rId3">
            <a:alphaModFix/>
          </a:blip>
          <a:stretch>
            <a:fillRect/>
          </a:stretch>
        </p:blipFill>
        <p:spPr>
          <a:xfrm>
            <a:off x="640725" y="1883850"/>
            <a:ext cx="18822651" cy="81535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319e571cc82_0_5"/>
          <p:cNvSpPr txBox="1">
            <a:spLocks noGrp="1"/>
          </p:cNvSpPr>
          <p:nvPr>
            <p:ph type="title"/>
          </p:nvPr>
        </p:nvSpPr>
        <p:spPr>
          <a:xfrm>
            <a:off x="2432050" y="714602"/>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Sprints</a:t>
            </a:r>
            <a:endParaRPr/>
          </a:p>
        </p:txBody>
      </p:sp>
      <p:sp>
        <p:nvSpPr>
          <p:cNvPr id="260" name="Google Shape;260;g319e571cc82_0_5"/>
          <p:cNvSpPr/>
          <p:nvPr/>
        </p:nvSpPr>
        <p:spPr>
          <a:xfrm>
            <a:off x="215150" y="2034275"/>
            <a:ext cx="4624200" cy="724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1" name="Google Shape;261;g319e571cc82_0_5"/>
          <p:cNvSpPr/>
          <p:nvPr/>
        </p:nvSpPr>
        <p:spPr>
          <a:xfrm>
            <a:off x="10162550" y="2108050"/>
            <a:ext cx="4624200" cy="724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g319e571cc82_0_5"/>
          <p:cNvSpPr/>
          <p:nvPr/>
        </p:nvSpPr>
        <p:spPr>
          <a:xfrm>
            <a:off x="5188850" y="2034275"/>
            <a:ext cx="4624200" cy="724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3" name="Google Shape;263;g319e571cc82_0_5"/>
          <p:cNvSpPr/>
          <p:nvPr/>
        </p:nvSpPr>
        <p:spPr>
          <a:xfrm>
            <a:off x="15163125" y="2108050"/>
            <a:ext cx="4624200" cy="724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4" name="Google Shape;264;g319e571cc82_0_5"/>
          <p:cNvSpPr txBox="1"/>
          <p:nvPr/>
        </p:nvSpPr>
        <p:spPr>
          <a:xfrm>
            <a:off x="981425" y="2556025"/>
            <a:ext cx="30648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L" sz="4000" b="1">
                <a:latin typeface="Calibri"/>
                <a:ea typeface="Calibri"/>
                <a:cs typeface="Calibri"/>
                <a:sym typeface="Calibri"/>
              </a:rPr>
              <a:t>Sprint 1</a:t>
            </a:r>
            <a:endParaRPr sz="4000" b="1">
              <a:latin typeface="Calibri"/>
              <a:ea typeface="Calibri"/>
              <a:cs typeface="Calibri"/>
              <a:sym typeface="Calibri"/>
            </a:endParaRPr>
          </a:p>
        </p:txBody>
      </p:sp>
      <p:sp>
        <p:nvSpPr>
          <p:cNvPr id="265" name="Google Shape;265;g319e571cc82_0_5"/>
          <p:cNvSpPr txBox="1"/>
          <p:nvPr/>
        </p:nvSpPr>
        <p:spPr>
          <a:xfrm>
            <a:off x="5968563" y="2556025"/>
            <a:ext cx="30648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L" sz="4000" b="1">
                <a:latin typeface="Calibri"/>
                <a:ea typeface="Calibri"/>
                <a:cs typeface="Calibri"/>
                <a:sym typeface="Calibri"/>
              </a:rPr>
              <a:t>Sprint 2</a:t>
            </a:r>
            <a:endParaRPr sz="4000" b="1">
              <a:latin typeface="Calibri"/>
              <a:ea typeface="Calibri"/>
              <a:cs typeface="Calibri"/>
              <a:sym typeface="Calibri"/>
            </a:endParaRPr>
          </a:p>
        </p:txBody>
      </p:sp>
      <p:sp>
        <p:nvSpPr>
          <p:cNvPr id="266" name="Google Shape;266;g319e571cc82_0_5"/>
          <p:cNvSpPr txBox="1"/>
          <p:nvPr/>
        </p:nvSpPr>
        <p:spPr>
          <a:xfrm>
            <a:off x="10955675" y="2556025"/>
            <a:ext cx="30648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L" sz="4000" b="1">
                <a:latin typeface="Calibri"/>
                <a:ea typeface="Calibri"/>
                <a:cs typeface="Calibri"/>
                <a:sym typeface="Calibri"/>
              </a:rPr>
              <a:t>Sprint 3</a:t>
            </a:r>
            <a:endParaRPr sz="4000" b="1">
              <a:latin typeface="Calibri"/>
              <a:ea typeface="Calibri"/>
              <a:cs typeface="Calibri"/>
              <a:sym typeface="Calibri"/>
            </a:endParaRPr>
          </a:p>
        </p:txBody>
      </p:sp>
      <p:sp>
        <p:nvSpPr>
          <p:cNvPr id="267" name="Google Shape;267;g319e571cc82_0_5"/>
          <p:cNvSpPr txBox="1"/>
          <p:nvPr/>
        </p:nvSpPr>
        <p:spPr>
          <a:xfrm>
            <a:off x="15915925" y="2556025"/>
            <a:ext cx="30648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L" sz="4000" b="1">
                <a:latin typeface="Calibri"/>
                <a:ea typeface="Calibri"/>
                <a:cs typeface="Calibri"/>
                <a:sym typeface="Calibri"/>
              </a:rPr>
              <a:t>Sprint 4</a:t>
            </a:r>
            <a:endParaRPr sz="4000" b="1">
              <a:latin typeface="Calibri"/>
              <a:ea typeface="Calibri"/>
              <a:cs typeface="Calibri"/>
              <a:sym typeface="Calibri"/>
            </a:endParaRPr>
          </a:p>
        </p:txBody>
      </p:sp>
      <p:sp>
        <p:nvSpPr>
          <p:cNvPr id="268" name="Google Shape;268;g319e571cc82_0_5"/>
          <p:cNvSpPr txBox="1"/>
          <p:nvPr/>
        </p:nvSpPr>
        <p:spPr>
          <a:xfrm>
            <a:off x="492950" y="4041575"/>
            <a:ext cx="4068600" cy="3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L" sz="3100">
                <a:latin typeface="Calibri"/>
                <a:ea typeface="Calibri"/>
                <a:cs typeface="Calibri"/>
                <a:sym typeface="Calibri"/>
              </a:rPr>
              <a:t>Inicio de sesión, registro y recuperar contraseña</a:t>
            </a:r>
            <a:endParaRPr sz="3100">
              <a:latin typeface="Calibri"/>
              <a:ea typeface="Calibri"/>
              <a:cs typeface="Calibri"/>
              <a:sym typeface="Calibri"/>
            </a:endParaRPr>
          </a:p>
        </p:txBody>
      </p:sp>
      <p:sp>
        <p:nvSpPr>
          <p:cNvPr id="269" name="Google Shape;269;g319e571cc82_0_5"/>
          <p:cNvSpPr txBox="1"/>
          <p:nvPr/>
        </p:nvSpPr>
        <p:spPr>
          <a:xfrm>
            <a:off x="5466650" y="4041575"/>
            <a:ext cx="4068600" cy="3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L" sz="3100">
                <a:latin typeface="Calibri"/>
                <a:ea typeface="Calibri"/>
                <a:cs typeface="Calibri"/>
                <a:sym typeface="Calibri"/>
              </a:rPr>
              <a:t>Mapas, puntos de interés y perfil</a:t>
            </a:r>
            <a:endParaRPr sz="3100">
              <a:latin typeface="Calibri"/>
              <a:ea typeface="Calibri"/>
              <a:cs typeface="Calibri"/>
              <a:sym typeface="Calibri"/>
            </a:endParaRPr>
          </a:p>
        </p:txBody>
      </p:sp>
      <p:sp>
        <p:nvSpPr>
          <p:cNvPr id="270" name="Google Shape;270;g319e571cc82_0_5"/>
          <p:cNvSpPr txBox="1"/>
          <p:nvPr/>
        </p:nvSpPr>
        <p:spPr>
          <a:xfrm>
            <a:off x="10453788" y="4041575"/>
            <a:ext cx="4068600" cy="3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L" sz="3100">
                <a:latin typeface="Calibri"/>
                <a:ea typeface="Calibri"/>
                <a:cs typeface="Calibri"/>
                <a:sym typeface="Calibri"/>
              </a:rPr>
              <a:t>Foro </a:t>
            </a:r>
            <a:endParaRPr sz="3100">
              <a:latin typeface="Calibri"/>
              <a:ea typeface="Calibri"/>
              <a:cs typeface="Calibri"/>
              <a:sym typeface="Calibri"/>
            </a:endParaRPr>
          </a:p>
        </p:txBody>
      </p:sp>
      <p:sp>
        <p:nvSpPr>
          <p:cNvPr id="271" name="Google Shape;271;g319e571cc82_0_5"/>
          <p:cNvSpPr txBox="1"/>
          <p:nvPr/>
        </p:nvSpPr>
        <p:spPr>
          <a:xfrm>
            <a:off x="15414050" y="4115350"/>
            <a:ext cx="4068600" cy="32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L" sz="3100">
                <a:latin typeface="Calibri"/>
                <a:ea typeface="Calibri"/>
                <a:cs typeface="Calibri"/>
                <a:sym typeface="Calibri"/>
              </a:rPr>
              <a:t>Marketplace</a:t>
            </a:r>
            <a:endParaRPr sz="31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1c2586c39e_1_0"/>
          <p:cNvSpPr txBox="1">
            <a:spLocks noGrp="1"/>
          </p:cNvSpPr>
          <p:nvPr>
            <p:ph type="title"/>
          </p:nvPr>
        </p:nvSpPr>
        <p:spPr>
          <a:xfrm>
            <a:off x="2432050" y="714602"/>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Ejemplo historia de usuario</a:t>
            </a:r>
            <a:endParaRPr/>
          </a:p>
        </p:txBody>
      </p:sp>
      <p:pic>
        <p:nvPicPr>
          <p:cNvPr id="278" name="Google Shape;278;g31c2586c39e_1_0"/>
          <p:cNvPicPr preferRelativeResize="0"/>
          <p:nvPr/>
        </p:nvPicPr>
        <p:blipFill>
          <a:blip r:embed="rId3">
            <a:alphaModFix/>
          </a:blip>
          <a:stretch>
            <a:fillRect/>
          </a:stretch>
        </p:blipFill>
        <p:spPr>
          <a:xfrm>
            <a:off x="94125" y="3207738"/>
            <a:ext cx="19915852" cy="48938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31d88501ca3_0_1"/>
          <p:cNvPicPr preferRelativeResize="0"/>
          <p:nvPr/>
        </p:nvPicPr>
        <p:blipFill>
          <a:blip r:embed="rId3">
            <a:alphaModFix/>
          </a:blip>
          <a:stretch>
            <a:fillRect/>
          </a:stretch>
        </p:blipFill>
        <p:spPr>
          <a:xfrm>
            <a:off x="2682238" y="1392188"/>
            <a:ext cx="7486650" cy="6115050"/>
          </a:xfrm>
          <a:prstGeom prst="rect">
            <a:avLst/>
          </a:prstGeom>
          <a:noFill/>
          <a:ln>
            <a:noFill/>
          </a:ln>
        </p:spPr>
      </p:pic>
      <p:pic>
        <p:nvPicPr>
          <p:cNvPr id="285" name="Google Shape;285;g31d88501ca3_0_1"/>
          <p:cNvPicPr preferRelativeResize="0"/>
          <p:nvPr/>
        </p:nvPicPr>
        <p:blipFill>
          <a:blip r:embed="rId4">
            <a:alphaModFix/>
          </a:blip>
          <a:stretch>
            <a:fillRect/>
          </a:stretch>
        </p:blipFill>
        <p:spPr>
          <a:xfrm>
            <a:off x="10089888" y="1392188"/>
            <a:ext cx="4886325" cy="4191000"/>
          </a:xfrm>
          <a:prstGeom prst="rect">
            <a:avLst/>
          </a:prstGeom>
          <a:noFill/>
          <a:ln>
            <a:noFill/>
          </a:ln>
        </p:spPr>
      </p:pic>
      <p:pic>
        <p:nvPicPr>
          <p:cNvPr id="286" name="Google Shape;286;g31d88501ca3_0_1"/>
          <p:cNvPicPr preferRelativeResize="0"/>
          <p:nvPr/>
        </p:nvPicPr>
        <p:blipFill>
          <a:blip r:embed="rId5">
            <a:alphaModFix/>
          </a:blip>
          <a:stretch>
            <a:fillRect/>
          </a:stretch>
        </p:blipFill>
        <p:spPr>
          <a:xfrm>
            <a:off x="10089888" y="5487938"/>
            <a:ext cx="2905125" cy="2019300"/>
          </a:xfrm>
          <a:prstGeom prst="rect">
            <a:avLst/>
          </a:prstGeom>
          <a:noFill/>
          <a:ln>
            <a:noFill/>
          </a:ln>
        </p:spPr>
      </p:pic>
      <p:pic>
        <p:nvPicPr>
          <p:cNvPr id="287" name="Google Shape;287;g31d88501ca3_0_1"/>
          <p:cNvPicPr preferRelativeResize="0"/>
          <p:nvPr/>
        </p:nvPicPr>
        <p:blipFill>
          <a:blip r:embed="rId6">
            <a:alphaModFix/>
          </a:blip>
          <a:stretch>
            <a:fillRect/>
          </a:stretch>
        </p:blipFill>
        <p:spPr>
          <a:xfrm>
            <a:off x="12821288" y="5487938"/>
            <a:ext cx="4600575" cy="4429125"/>
          </a:xfrm>
          <a:prstGeom prst="rect">
            <a:avLst/>
          </a:prstGeom>
          <a:noFill/>
          <a:ln>
            <a:noFill/>
          </a:ln>
        </p:spPr>
      </p:pic>
      <p:sp>
        <p:nvSpPr>
          <p:cNvPr id="288" name="Google Shape;288;g31d88501ca3_0_1"/>
          <p:cNvSpPr/>
          <p:nvPr/>
        </p:nvSpPr>
        <p:spPr>
          <a:xfrm>
            <a:off x="2682238" y="7494663"/>
            <a:ext cx="10312800" cy="2422500"/>
          </a:xfrm>
          <a:prstGeom prst="rect">
            <a:avLst/>
          </a:prstGeom>
          <a:solidFill>
            <a:srgbClr val="1E2428"/>
          </a:solidFill>
          <a:ln w="9525" cap="flat" cmpd="sng">
            <a:solidFill>
              <a:srgbClr val="1E24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9" name="Google Shape;289;g31d88501ca3_0_1"/>
          <p:cNvSpPr/>
          <p:nvPr/>
        </p:nvSpPr>
        <p:spPr>
          <a:xfrm>
            <a:off x="14660538" y="1392188"/>
            <a:ext cx="2761200" cy="4191000"/>
          </a:xfrm>
          <a:prstGeom prst="rect">
            <a:avLst/>
          </a:prstGeom>
          <a:solidFill>
            <a:srgbClr val="1E2428"/>
          </a:solidFill>
          <a:ln w="9525" cap="flat" cmpd="sng">
            <a:solidFill>
              <a:srgbClr val="1E24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0" name="Google Shape;290;g31d88501ca3_0_1"/>
          <p:cNvSpPr txBox="1">
            <a:spLocks noGrp="1"/>
          </p:cNvSpPr>
          <p:nvPr>
            <p:ph type="title"/>
          </p:nvPr>
        </p:nvSpPr>
        <p:spPr>
          <a:xfrm>
            <a:off x="2432050" y="653302"/>
            <a:ext cx="169884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a:t>Flujo de la app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3165057c50a_0_93"/>
          <p:cNvSpPr txBox="1">
            <a:spLocks noGrp="1"/>
          </p:cNvSpPr>
          <p:nvPr>
            <p:ph type="title"/>
          </p:nvPr>
        </p:nvSpPr>
        <p:spPr>
          <a:xfrm>
            <a:off x="9277353" y="8440726"/>
            <a:ext cx="9020100" cy="769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Resultado de solución</a:t>
            </a:r>
            <a:endParaRPr/>
          </a:p>
        </p:txBody>
      </p:sp>
      <p:sp>
        <p:nvSpPr>
          <p:cNvPr id="297" name="Google Shape;297;g3165057c50a_0_93"/>
          <p:cNvSpPr txBox="1"/>
          <p:nvPr/>
        </p:nvSpPr>
        <p:spPr>
          <a:xfrm>
            <a:off x="7461250" y="722534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g3165057c50a_0_98"/>
          <p:cNvPicPr preferRelativeResize="0"/>
          <p:nvPr/>
        </p:nvPicPr>
        <p:blipFill>
          <a:blip r:embed="rId3">
            <a:alphaModFix/>
          </a:blip>
          <a:stretch>
            <a:fillRect/>
          </a:stretch>
        </p:blipFill>
        <p:spPr>
          <a:xfrm>
            <a:off x="4305300" y="1406525"/>
            <a:ext cx="5486400" cy="8496300"/>
          </a:xfrm>
          <a:prstGeom prst="rect">
            <a:avLst/>
          </a:prstGeom>
          <a:noFill/>
          <a:ln>
            <a:noFill/>
          </a:ln>
        </p:spPr>
      </p:pic>
      <p:pic>
        <p:nvPicPr>
          <p:cNvPr id="304" name="Google Shape;304;g3165057c50a_0_98"/>
          <p:cNvPicPr preferRelativeResize="0"/>
          <p:nvPr/>
        </p:nvPicPr>
        <p:blipFill>
          <a:blip r:embed="rId4">
            <a:alphaModFix/>
          </a:blip>
          <a:stretch>
            <a:fillRect/>
          </a:stretch>
        </p:blipFill>
        <p:spPr>
          <a:xfrm>
            <a:off x="11682875" y="1406525"/>
            <a:ext cx="5040600" cy="849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g3199f32238e_0_14" title="MP4_20241210_031308VLOG.mp4">
            <a:hlinkClick r:id="rId3"/>
          </p:cNvPr>
          <p:cNvPicPr preferRelativeResize="0"/>
          <p:nvPr/>
        </p:nvPicPr>
        <p:blipFill>
          <a:blip r:embed="rId4">
            <a:alphaModFix/>
          </a:blip>
          <a:stretch>
            <a:fillRect/>
          </a:stretch>
        </p:blipFill>
        <p:spPr>
          <a:xfrm>
            <a:off x="7576025" y="152400"/>
            <a:ext cx="4952048" cy="110045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3165057c50a_0_103"/>
          <p:cNvSpPr txBox="1">
            <a:spLocks noGrp="1"/>
          </p:cNvSpPr>
          <p:nvPr>
            <p:ph type="title"/>
          </p:nvPr>
        </p:nvSpPr>
        <p:spPr>
          <a:xfrm>
            <a:off x="8699778" y="8589776"/>
            <a:ext cx="9020100" cy="769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Conclusión del proyecto</a:t>
            </a:r>
            <a:endParaRPr/>
          </a:p>
        </p:txBody>
      </p:sp>
      <p:sp>
        <p:nvSpPr>
          <p:cNvPr id="317" name="Google Shape;317;g3165057c50a_0_103"/>
          <p:cNvSpPr txBox="1"/>
          <p:nvPr/>
        </p:nvSpPr>
        <p:spPr>
          <a:xfrm>
            <a:off x="7461250" y="722534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3165057c50a_0_114"/>
          <p:cNvSpPr txBox="1">
            <a:spLocks noGrp="1"/>
          </p:cNvSpPr>
          <p:nvPr>
            <p:ph type="title"/>
          </p:nvPr>
        </p:nvSpPr>
        <p:spPr>
          <a:xfrm>
            <a:off x="2432050" y="714594"/>
            <a:ext cx="16988400" cy="73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Conclusión del Proyecto milo motos </a:t>
            </a:r>
            <a:endParaRPr/>
          </a:p>
        </p:txBody>
      </p:sp>
      <p:pic>
        <p:nvPicPr>
          <p:cNvPr id="324" name="Google Shape;324;g3165057c50a_0_114"/>
          <p:cNvPicPr preferRelativeResize="0"/>
          <p:nvPr/>
        </p:nvPicPr>
        <p:blipFill>
          <a:blip r:embed="rId3">
            <a:alphaModFix/>
          </a:blip>
          <a:stretch>
            <a:fillRect/>
          </a:stretch>
        </p:blipFill>
        <p:spPr>
          <a:xfrm>
            <a:off x="6164575" y="3771525"/>
            <a:ext cx="6324975" cy="573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319ce26f2c1_0_5"/>
          <p:cNvSpPr txBox="1">
            <a:spLocks noGrp="1"/>
          </p:cNvSpPr>
          <p:nvPr>
            <p:ph type="title"/>
          </p:nvPr>
        </p:nvSpPr>
        <p:spPr>
          <a:xfrm>
            <a:off x="7432828" y="7658201"/>
            <a:ext cx="9020100" cy="769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Anexos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319960d9dfa_0_76"/>
          <p:cNvSpPr/>
          <p:nvPr/>
        </p:nvSpPr>
        <p:spPr>
          <a:xfrm>
            <a:off x="183325" y="1688300"/>
            <a:ext cx="19524900" cy="76638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9" name="Google Shape;109;g319960d9dfa_0_76"/>
          <p:cNvPicPr preferRelativeResize="0"/>
          <p:nvPr/>
        </p:nvPicPr>
        <p:blipFill rotWithShape="1">
          <a:blip r:embed="rId3">
            <a:alphaModFix/>
          </a:blip>
          <a:srcRect l="-105859" t="59480" r="105859" b="-59480"/>
          <a:stretch/>
        </p:blipFill>
        <p:spPr>
          <a:xfrm>
            <a:off x="6076725" y="3730625"/>
            <a:ext cx="3734367" cy="6531100"/>
          </a:xfrm>
          <a:prstGeom prst="rect">
            <a:avLst/>
          </a:prstGeom>
          <a:noFill/>
          <a:ln>
            <a:noFill/>
          </a:ln>
        </p:spPr>
      </p:pic>
      <p:sp>
        <p:nvSpPr>
          <p:cNvPr id="110" name="Google Shape;110;g319960d9dfa_0_76"/>
          <p:cNvSpPr/>
          <p:nvPr/>
        </p:nvSpPr>
        <p:spPr>
          <a:xfrm>
            <a:off x="389575" y="1987625"/>
            <a:ext cx="19112400" cy="70653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endParaRPr sz="29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endParaRPr sz="3000" b="1">
              <a:solidFill>
                <a:schemeClr val="lt1"/>
              </a:solidFill>
              <a:latin typeface="Calibri"/>
              <a:ea typeface="Calibri"/>
              <a:cs typeface="Calibri"/>
              <a:sym typeface="Calibri"/>
            </a:endParaRPr>
          </a:p>
          <a:p>
            <a:pPr marL="0" lvl="0" indent="0" algn="l" rtl="0">
              <a:lnSpc>
                <a:spcPct val="115000"/>
              </a:lnSpc>
              <a:spcBef>
                <a:spcPts val="1400"/>
              </a:spcBef>
              <a:spcAft>
                <a:spcPts val="0"/>
              </a:spcAft>
              <a:buNone/>
            </a:pPr>
            <a:endParaRPr sz="3200" b="1">
              <a:solidFill>
                <a:schemeClr val="lt1"/>
              </a:solidFill>
              <a:latin typeface="Calibri"/>
              <a:ea typeface="Calibri"/>
              <a:cs typeface="Calibri"/>
              <a:sym typeface="Calibri"/>
            </a:endParaRPr>
          </a:p>
          <a:p>
            <a:pPr marL="457200" lvl="0" indent="0" algn="l" rtl="0">
              <a:lnSpc>
                <a:spcPct val="115000"/>
              </a:lnSpc>
              <a:spcBef>
                <a:spcPts val="1200"/>
              </a:spcBef>
              <a:spcAft>
                <a:spcPts val="0"/>
              </a:spcAft>
              <a:buNone/>
            </a:pPr>
            <a:endParaRPr sz="2600">
              <a:solidFill>
                <a:schemeClr val="lt1"/>
              </a:solidFill>
            </a:endParaRPr>
          </a:p>
          <a:p>
            <a:pPr marL="0" lvl="0" indent="0" algn="l" rtl="0">
              <a:spcBef>
                <a:spcPts val="1200"/>
              </a:spcBef>
              <a:spcAft>
                <a:spcPts val="0"/>
              </a:spcAft>
              <a:buNone/>
            </a:pPr>
            <a:endParaRPr sz="3600" b="1">
              <a:solidFill>
                <a:schemeClr val="lt1"/>
              </a:solidFill>
              <a:latin typeface="Calibri"/>
              <a:ea typeface="Calibri"/>
              <a:cs typeface="Calibri"/>
              <a:sym typeface="Calibri"/>
            </a:endParaRPr>
          </a:p>
        </p:txBody>
      </p:sp>
      <p:pic>
        <p:nvPicPr>
          <p:cNvPr id="111" name="Google Shape;111;g319960d9dfa_0_76"/>
          <p:cNvPicPr preferRelativeResize="0"/>
          <p:nvPr/>
        </p:nvPicPr>
        <p:blipFill>
          <a:blip r:embed="rId4">
            <a:alphaModFix/>
          </a:blip>
          <a:stretch>
            <a:fillRect/>
          </a:stretch>
        </p:blipFill>
        <p:spPr>
          <a:xfrm>
            <a:off x="12111425" y="2463525"/>
            <a:ext cx="7081250" cy="6080499"/>
          </a:xfrm>
          <a:prstGeom prst="rect">
            <a:avLst/>
          </a:prstGeom>
          <a:solidFill>
            <a:srgbClr val="4935AF"/>
          </a:solidFill>
          <a:ln w="38100" cap="flat" cmpd="sng">
            <a:solidFill>
              <a:srgbClr val="8A0C72"/>
            </a:solidFill>
            <a:prstDash val="solid"/>
            <a:round/>
            <a:headEnd type="none" w="sm" len="sm"/>
            <a:tailEnd type="none" w="sm" len="sm"/>
          </a:ln>
        </p:spPr>
      </p:pic>
      <p:sp>
        <p:nvSpPr>
          <p:cNvPr id="112" name="Google Shape;112;g319960d9dfa_0_76"/>
          <p:cNvSpPr txBox="1">
            <a:spLocks noGrp="1"/>
          </p:cNvSpPr>
          <p:nvPr>
            <p:ph type="body" idx="1"/>
          </p:nvPr>
        </p:nvSpPr>
        <p:spPr>
          <a:xfrm>
            <a:off x="3429000" y="10007600"/>
            <a:ext cx="16433700" cy="954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3100">
                <a:solidFill>
                  <a:schemeClr val="dk1"/>
                </a:solidFill>
                <a:latin typeface="Calibri"/>
                <a:ea typeface="Calibri"/>
                <a:cs typeface="Calibri"/>
                <a:sym typeface="Calibri"/>
              </a:rPr>
              <a:t>https://www.24horas.cl/motores-24/plan-de-motos-2024-2029-las-16-medidas-que-considera-la-iniciativa-anunciada-mtt</a:t>
            </a:r>
            <a:endParaRPr sz="5200">
              <a:latin typeface="Calibri"/>
              <a:ea typeface="Calibri"/>
              <a:cs typeface="Calibri"/>
              <a:sym typeface="Calibri"/>
            </a:endParaRPr>
          </a:p>
        </p:txBody>
      </p:sp>
      <p:sp>
        <p:nvSpPr>
          <p:cNvPr id="113" name="Google Shape;113;g319960d9dfa_0_76"/>
          <p:cNvSpPr txBox="1"/>
          <p:nvPr/>
        </p:nvSpPr>
        <p:spPr>
          <a:xfrm>
            <a:off x="183325" y="749300"/>
            <a:ext cx="162885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s-CL" sz="4900" b="1">
                <a:solidFill>
                  <a:schemeClr val="dk1"/>
                </a:solidFill>
                <a:latin typeface="Calibri"/>
                <a:ea typeface="Calibri"/>
                <a:cs typeface="Calibri"/>
                <a:sym typeface="Calibri"/>
              </a:rPr>
              <a:t>Público Objetivo </a:t>
            </a:r>
            <a:endParaRPr sz="4900" b="1">
              <a:solidFill>
                <a:schemeClr val="dk1"/>
              </a:solidFill>
              <a:latin typeface="Calibri"/>
              <a:ea typeface="Calibri"/>
              <a:cs typeface="Calibri"/>
              <a:sym typeface="Calibri"/>
            </a:endParaRPr>
          </a:p>
        </p:txBody>
      </p:sp>
      <p:pic>
        <p:nvPicPr>
          <p:cNvPr id="114" name="Google Shape;114;g319960d9dfa_0_76"/>
          <p:cNvPicPr preferRelativeResize="0"/>
          <p:nvPr/>
        </p:nvPicPr>
        <p:blipFill>
          <a:blip r:embed="rId5">
            <a:alphaModFix/>
          </a:blip>
          <a:stretch>
            <a:fillRect/>
          </a:stretch>
        </p:blipFill>
        <p:spPr>
          <a:xfrm>
            <a:off x="682750" y="2463525"/>
            <a:ext cx="11084925" cy="6080500"/>
          </a:xfrm>
          <a:prstGeom prst="rect">
            <a:avLst/>
          </a:prstGeom>
          <a:solidFill>
            <a:srgbClr val="4935AF"/>
          </a:solidFill>
          <a:ln w="38100" cap="flat" cmpd="sng">
            <a:solidFill>
              <a:srgbClr val="8A0C7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319960d9dfa_0_191"/>
          <p:cNvSpPr txBox="1">
            <a:spLocks noGrp="1"/>
          </p:cNvSpPr>
          <p:nvPr>
            <p:ph type="body" idx="1"/>
          </p:nvPr>
        </p:nvSpPr>
        <p:spPr>
          <a:xfrm>
            <a:off x="622300" y="837400"/>
            <a:ext cx="17367300" cy="723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s-CL" sz="4700">
                <a:solidFill>
                  <a:schemeClr val="dk1"/>
                </a:solidFill>
                <a:latin typeface="Calibri"/>
                <a:ea typeface="Calibri"/>
                <a:cs typeface="Calibri"/>
                <a:sym typeface="Calibri"/>
              </a:rPr>
              <a:t>Viabilidad Económica</a:t>
            </a:r>
            <a:endParaRPr sz="8300">
              <a:latin typeface="Calibri"/>
              <a:ea typeface="Calibri"/>
              <a:cs typeface="Calibri"/>
              <a:sym typeface="Calibri"/>
            </a:endParaRPr>
          </a:p>
        </p:txBody>
      </p:sp>
      <p:pic>
        <p:nvPicPr>
          <p:cNvPr id="336" name="Google Shape;336;g319960d9dfa_0_191"/>
          <p:cNvPicPr preferRelativeResize="0"/>
          <p:nvPr/>
        </p:nvPicPr>
        <p:blipFill rotWithShape="1">
          <a:blip r:embed="rId3">
            <a:alphaModFix/>
          </a:blip>
          <a:srcRect l="-105859" t="59480" r="105859" b="-59480"/>
          <a:stretch/>
        </p:blipFill>
        <p:spPr>
          <a:xfrm>
            <a:off x="6076725" y="3730625"/>
            <a:ext cx="3734367" cy="6531100"/>
          </a:xfrm>
          <a:prstGeom prst="rect">
            <a:avLst/>
          </a:prstGeom>
          <a:noFill/>
          <a:ln>
            <a:noFill/>
          </a:ln>
        </p:spPr>
      </p:pic>
      <p:sp>
        <p:nvSpPr>
          <p:cNvPr id="337" name="Google Shape;337;g319960d9dfa_0_191"/>
          <p:cNvSpPr txBox="1">
            <a:spLocks noGrp="1"/>
          </p:cNvSpPr>
          <p:nvPr>
            <p:ph type="body" idx="1"/>
          </p:nvPr>
        </p:nvSpPr>
        <p:spPr>
          <a:xfrm>
            <a:off x="622300" y="1422400"/>
            <a:ext cx="19202400" cy="12975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endParaRPr sz="38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800">
                <a:solidFill>
                  <a:schemeClr val="dk1"/>
                </a:solidFill>
                <a:latin typeface="Calibri"/>
                <a:ea typeface="Calibri"/>
                <a:cs typeface="Calibri"/>
                <a:sym typeface="Calibri"/>
              </a:rPr>
              <a:t>Análisis de Costos y Beneficios:</a:t>
            </a:r>
            <a:endParaRPr sz="38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Login y Registro:</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            Costo estimado: 600,000 - 800,000 CLP</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Carrito de Compras (Versión Simplificada):</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            Costo estimado: 800,000 - 1,000,000 CLP.</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Foro de Comunicación (Minimalista):</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           </a:t>
            </a:r>
            <a:r>
              <a:rPr lang="es-CL" sz="3200" b="0">
                <a:solidFill>
                  <a:schemeClr val="dk1"/>
                </a:solidFill>
                <a:latin typeface="Calibri"/>
                <a:ea typeface="Calibri"/>
                <a:cs typeface="Calibri"/>
                <a:sym typeface="Calibri"/>
              </a:rPr>
              <a:t> </a:t>
            </a:r>
            <a:r>
              <a:rPr lang="es-CL" sz="3200">
                <a:solidFill>
                  <a:schemeClr val="dk1"/>
                </a:solidFill>
                <a:latin typeface="Calibri"/>
                <a:ea typeface="Calibri"/>
                <a:cs typeface="Calibri"/>
                <a:sym typeface="Calibri"/>
              </a:rPr>
              <a:t>Costo estimado: 300,000 - 500,000 CLP.</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API para Gestión de Rutas (Simplificada):</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            Costo estimado: 200,000 - 400,000 CLP.</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Total Estimado</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b="0">
                <a:solidFill>
                  <a:schemeClr val="dk1"/>
                </a:solidFill>
                <a:latin typeface="Calibri"/>
                <a:ea typeface="Calibri"/>
                <a:cs typeface="Calibri"/>
                <a:sym typeface="Calibri"/>
              </a:rPr>
              <a:t>            </a:t>
            </a:r>
            <a:r>
              <a:rPr lang="es-CL" sz="3200">
                <a:solidFill>
                  <a:schemeClr val="dk1"/>
                </a:solidFill>
                <a:latin typeface="Calibri"/>
                <a:ea typeface="Calibri"/>
                <a:cs typeface="Calibri"/>
                <a:sym typeface="Calibri"/>
              </a:rPr>
              <a:t>Mínimo: 1,900,000 CLP.</a:t>
            </a:r>
            <a:endParaRPr sz="32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3200">
                <a:solidFill>
                  <a:schemeClr val="dk1"/>
                </a:solidFill>
                <a:latin typeface="Calibri"/>
                <a:ea typeface="Calibri"/>
                <a:cs typeface="Calibri"/>
                <a:sym typeface="Calibri"/>
              </a:rPr>
              <a:t>            Máximo: 2,200,000 CLP. </a:t>
            </a:r>
            <a:endParaRPr sz="3200" b="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300" b="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5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2500" b="0">
                <a:solidFill>
                  <a:schemeClr val="dk1"/>
                </a:solidFill>
                <a:latin typeface="Calibri"/>
                <a:ea typeface="Calibri"/>
                <a:cs typeface="Calibri"/>
                <a:sym typeface="Calibri"/>
              </a:rPr>
              <a:t>           </a:t>
            </a:r>
            <a:r>
              <a:rPr lang="es-CL" sz="2500">
                <a:solidFill>
                  <a:schemeClr val="dk1"/>
                </a:solidFill>
                <a:latin typeface="Calibri"/>
                <a:ea typeface="Calibri"/>
                <a:cs typeface="Calibri"/>
                <a:sym typeface="Calibri"/>
              </a:rPr>
              <a:t> </a:t>
            </a:r>
            <a:endParaRPr sz="250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CL" sz="2500" b="0">
                <a:solidFill>
                  <a:schemeClr val="dk1"/>
                </a:solidFill>
                <a:latin typeface="Calibri"/>
                <a:ea typeface="Calibri"/>
                <a:cs typeface="Calibri"/>
                <a:sym typeface="Calibri"/>
              </a:rPr>
              <a:t>            </a:t>
            </a:r>
            <a:endParaRPr sz="25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5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47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5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300" b="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300">
              <a:solidFill>
                <a:schemeClr val="dk1"/>
              </a:solidFill>
              <a:latin typeface="Calibri"/>
              <a:ea typeface="Calibri"/>
              <a:cs typeface="Calibri"/>
              <a:sym typeface="Calibri"/>
            </a:endParaRPr>
          </a:p>
          <a:p>
            <a:pPr marL="0" lvl="0" indent="0" algn="l" rtl="0">
              <a:spcBef>
                <a:spcPts val="0"/>
              </a:spcBef>
              <a:spcAft>
                <a:spcPts val="0"/>
              </a:spcAft>
              <a:buSzPts val="1100"/>
              <a:buNone/>
            </a:pP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300">
              <a:solidFill>
                <a:schemeClr val="dk1"/>
              </a:solidFill>
              <a:latin typeface="Calibri"/>
              <a:ea typeface="Calibri"/>
              <a:cs typeface="Calibri"/>
              <a:sym typeface="Calibri"/>
            </a:endParaRPr>
          </a:p>
        </p:txBody>
      </p:sp>
      <p:pic>
        <p:nvPicPr>
          <p:cNvPr id="338" name="Google Shape;338;g319960d9dfa_0_191"/>
          <p:cNvPicPr preferRelativeResize="0"/>
          <p:nvPr/>
        </p:nvPicPr>
        <p:blipFill>
          <a:blip r:embed="rId4">
            <a:alphaModFix/>
          </a:blip>
          <a:stretch>
            <a:fillRect/>
          </a:stretch>
        </p:blipFill>
        <p:spPr>
          <a:xfrm>
            <a:off x="10579100" y="3197225"/>
            <a:ext cx="3009900" cy="2749550"/>
          </a:xfrm>
          <a:prstGeom prst="rect">
            <a:avLst/>
          </a:prstGeom>
          <a:noFill/>
          <a:ln>
            <a:noFill/>
          </a:ln>
        </p:spPr>
      </p:pic>
      <p:pic>
        <p:nvPicPr>
          <p:cNvPr id="339" name="Google Shape;339;g319960d9dfa_0_191"/>
          <p:cNvPicPr preferRelativeResize="0"/>
          <p:nvPr/>
        </p:nvPicPr>
        <p:blipFill>
          <a:blip r:embed="rId5">
            <a:alphaModFix/>
          </a:blip>
          <a:stretch>
            <a:fillRect/>
          </a:stretch>
        </p:blipFill>
        <p:spPr>
          <a:xfrm>
            <a:off x="10579100" y="7069950"/>
            <a:ext cx="3734374" cy="255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1d88501ca3_0_16"/>
          <p:cNvSpPr txBox="1">
            <a:spLocks noGrp="1"/>
          </p:cNvSpPr>
          <p:nvPr>
            <p:ph type="title"/>
          </p:nvPr>
        </p:nvSpPr>
        <p:spPr>
          <a:xfrm>
            <a:off x="2432050" y="714594"/>
            <a:ext cx="16988400" cy="73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s-CL"/>
              <a:t>QR APK </a:t>
            </a:r>
            <a:endParaRPr/>
          </a:p>
        </p:txBody>
      </p:sp>
      <p:pic>
        <p:nvPicPr>
          <p:cNvPr id="346" name="Google Shape;346;g31d88501ca3_0_16"/>
          <p:cNvPicPr preferRelativeResize="0"/>
          <p:nvPr/>
        </p:nvPicPr>
        <p:blipFill>
          <a:blip r:embed="rId3">
            <a:alphaModFix/>
          </a:blip>
          <a:stretch>
            <a:fillRect/>
          </a:stretch>
        </p:blipFill>
        <p:spPr>
          <a:xfrm>
            <a:off x="6019076" y="1621699"/>
            <a:ext cx="8065950" cy="806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p:nvPr/>
        </p:nvSpPr>
        <p:spPr>
          <a:xfrm>
            <a:off x="929825" y="6488747"/>
            <a:ext cx="1905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1</a:t>
            </a:r>
            <a:endParaRPr/>
          </a:p>
        </p:txBody>
      </p:sp>
      <p:sp>
        <p:nvSpPr>
          <p:cNvPr id="120" name="Google Shape;120;p5"/>
          <p:cNvSpPr txBox="1"/>
          <p:nvPr/>
        </p:nvSpPr>
        <p:spPr>
          <a:xfrm>
            <a:off x="2698750" y="6488750"/>
            <a:ext cx="10885800" cy="2770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CL" sz="6600" b="1">
                <a:solidFill>
                  <a:schemeClr val="lt1"/>
                </a:solidFill>
              </a:rPr>
              <a:t>Descripción de la   Problemática y la solución</a:t>
            </a:r>
            <a:endParaRPr sz="6600" b="1">
              <a:solidFill>
                <a:schemeClr val="lt1"/>
              </a:solidFill>
            </a:endParaRPr>
          </a:p>
          <a:p>
            <a:pPr marL="0" lvl="0" indent="0" algn="r" rtl="0">
              <a:spcBef>
                <a:spcPts val="0"/>
              </a:spcBef>
              <a:spcAft>
                <a:spcPts val="0"/>
              </a:spcAft>
              <a:buNone/>
            </a:pPr>
            <a:r>
              <a:rPr lang="es-CL" sz="4800" b="1">
                <a:solidFill>
                  <a:srgbClr val="257CE1"/>
                </a:solidFill>
              </a:rPr>
              <a:t> </a:t>
            </a:r>
            <a:endParaRPr sz="4800" b="1" i="0">
              <a:solidFill>
                <a:srgbClr val="257CE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19960d9dfa_0_2"/>
          <p:cNvSpPr txBox="1">
            <a:spLocks noGrp="1"/>
          </p:cNvSpPr>
          <p:nvPr>
            <p:ph type="body" idx="1"/>
          </p:nvPr>
        </p:nvSpPr>
        <p:spPr>
          <a:xfrm>
            <a:off x="1118400" y="755450"/>
            <a:ext cx="16871100" cy="815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CL" sz="5300">
                <a:solidFill>
                  <a:schemeClr val="dk1"/>
                </a:solidFill>
                <a:latin typeface="Calibri"/>
                <a:ea typeface="Calibri"/>
                <a:cs typeface="Calibri"/>
                <a:sym typeface="Calibri"/>
              </a:rPr>
              <a:t>Descripción de la problemática</a:t>
            </a:r>
            <a:endParaRPr sz="7400">
              <a:latin typeface="Calibri"/>
              <a:ea typeface="Calibri"/>
              <a:cs typeface="Calibri"/>
              <a:sym typeface="Calibri"/>
            </a:endParaRPr>
          </a:p>
        </p:txBody>
      </p:sp>
      <p:sp>
        <p:nvSpPr>
          <p:cNvPr id="126" name="Google Shape;126;g319960d9dfa_0_2"/>
          <p:cNvSpPr/>
          <p:nvPr/>
        </p:nvSpPr>
        <p:spPr>
          <a:xfrm>
            <a:off x="4927075" y="2291650"/>
            <a:ext cx="7700100" cy="77688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7" name="Google Shape;127;g319960d9dfa_0_2"/>
          <p:cNvPicPr preferRelativeResize="0"/>
          <p:nvPr/>
        </p:nvPicPr>
        <p:blipFill rotWithShape="1">
          <a:blip r:embed="rId3">
            <a:alphaModFix/>
          </a:blip>
          <a:srcRect l="-105859" t="59480" r="105859" b="-59480"/>
          <a:stretch/>
        </p:blipFill>
        <p:spPr>
          <a:xfrm>
            <a:off x="6076725" y="3730625"/>
            <a:ext cx="3734367" cy="6531100"/>
          </a:xfrm>
          <a:prstGeom prst="rect">
            <a:avLst/>
          </a:prstGeom>
          <a:noFill/>
          <a:ln>
            <a:noFill/>
          </a:ln>
        </p:spPr>
      </p:pic>
      <p:sp>
        <p:nvSpPr>
          <p:cNvPr id="128" name="Google Shape;128;g319960d9dfa_0_2"/>
          <p:cNvSpPr/>
          <p:nvPr/>
        </p:nvSpPr>
        <p:spPr>
          <a:xfrm>
            <a:off x="5133325" y="2497900"/>
            <a:ext cx="7287300" cy="47781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CL"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a:p>
            <a:pPr marL="0" lvl="0" indent="0" algn="l" rtl="0">
              <a:spcBef>
                <a:spcPts val="0"/>
              </a:spcBef>
              <a:spcAft>
                <a:spcPts val="0"/>
              </a:spcAft>
              <a:buNone/>
            </a:pPr>
            <a:r>
              <a:rPr lang="es-CL"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a:p>
            <a:pPr marL="0" lvl="0" indent="0" algn="l" rtl="0">
              <a:spcBef>
                <a:spcPts val="0"/>
              </a:spcBef>
              <a:spcAft>
                <a:spcPts val="0"/>
              </a:spcAft>
              <a:buNone/>
            </a:pPr>
            <a:r>
              <a:rPr lang="es-CL" sz="3600" b="1">
                <a:solidFill>
                  <a:schemeClr val="lt1"/>
                </a:solidFill>
                <a:latin typeface="Calibri"/>
                <a:ea typeface="Calibri"/>
                <a:cs typeface="Calibri"/>
                <a:sym typeface="Calibri"/>
              </a:rPr>
              <a:t>                     </a:t>
            </a:r>
            <a:r>
              <a:rPr lang="es-CL" sz="4000" b="1">
                <a:solidFill>
                  <a:schemeClr val="lt1"/>
                </a:solidFill>
                <a:latin typeface="Calibri"/>
                <a:ea typeface="Calibri"/>
                <a:cs typeface="Calibri"/>
                <a:sym typeface="Calibri"/>
              </a:rPr>
              <a:t>Problema </a:t>
            </a:r>
            <a:endParaRPr sz="4000" b="1">
              <a:solidFill>
                <a:schemeClr val="lt1"/>
              </a:solidFill>
              <a:latin typeface="Calibri"/>
              <a:ea typeface="Calibri"/>
              <a:cs typeface="Calibri"/>
              <a:sym typeface="Calibri"/>
            </a:endParaRPr>
          </a:p>
          <a:p>
            <a:pPr marL="0" lvl="0" indent="0" algn="l" rtl="0">
              <a:spcBef>
                <a:spcPts val="0"/>
              </a:spcBef>
              <a:spcAft>
                <a:spcPts val="0"/>
              </a:spcAft>
              <a:buNone/>
            </a:pPr>
            <a:endParaRPr sz="3600" b="1">
              <a:solidFill>
                <a:schemeClr val="lt1"/>
              </a:solidFill>
              <a:latin typeface="Calibri"/>
              <a:ea typeface="Calibri"/>
              <a:cs typeface="Calibri"/>
              <a:sym typeface="Calibri"/>
            </a:endParaRPr>
          </a:p>
          <a:p>
            <a:pPr marL="0" lvl="0" indent="0" algn="l" rtl="0">
              <a:spcBef>
                <a:spcPts val="0"/>
              </a:spcBef>
              <a:spcAft>
                <a:spcPts val="0"/>
              </a:spcAft>
              <a:buNone/>
            </a:pPr>
            <a:r>
              <a:rPr lang="es-CL" sz="3600">
                <a:solidFill>
                  <a:schemeClr val="lt1"/>
                </a:solidFill>
                <a:latin typeface="Calibri"/>
                <a:ea typeface="Calibri"/>
                <a:cs typeface="Calibri"/>
                <a:sym typeface="Calibri"/>
              </a:rPr>
              <a:t>Escasa información de rutas ineficientes , falta de información comunicativa y no hay acceso para los servicios específicos que necesita la comunidad de los motoqueros.</a:t>
            </a:r>
            <a:endParaRPr sz="3600">
              <a:solidFill>
                <a:schemeClr val="lt1"/>
              </a:solidFill>
              <a:latin typeface="Calibri"/>
              <a:ea typeface="Calibri"/>
              <a:cs typeface="Calibri"/>
              <a:sym typeface="Calibri"/>
            </a:endParaRPr>
          </a:p>
          <a:p>
            <a:pPr marL="0" lvl="0" indent="0" algn="ctr" rtl="0">
              <a:lnSpc>
                <a:spcPct val="115000"/>
              </a:lnSpc>
              <a:spcBef>
                <a:spcPts val="1200"/>
              </a:spcBef>
              <a:spcAft>
                <a:spcPts val="0"/>
              </a:spcAft>
              <a:buClr>
                <a:schemeClr val="dk1"/>
              </a:buClr>
              <a:buSzPts val="1100"/>
              <a:buFont typeface="Arial"/>
              <a:buNone/>
            </a:pPr>
            <a:r>
              <a:rPr lang="es-CL" sz="2500" b="1">
                <a:solidFill>
                  <a:schemeClr val="lt1"/>
                </a:solidFill>
                <a:latin typeface="Calibri"/>
                <a:ea typeface="Calibri"/>
                <a:cs typeface="Calibri"/>
                <a:sym typeface="Calibri"/>
              </a:rPr>
              <a:t> </a:t>
            </a:r>
            <a:endParaRPr sz="2500" b="1">
              <a:solidFill>
                <a:schemeClr val="lt1"/>
              </a:solidFill>
              <a:latin typeface="Calibri"/>
              <a:ea typeface="Calibri"/>
              <a:cs typeface="Calibri"/>
              <a:sym typeface="Calibri"/>
            </a:endParaRPr>
          </a:p>
          <a:p>
            <a:pPr marL="0" lvl="0" indent="0" algn="ctr" rtl="0">
              <a:spcBef>
                <a:spcPts val="1200"/>
              </a:spcBef>
              <a:spcAft>
                <a:spcPts val="0"/>
              </a:spcAft>
              <a:buNone/>
            </a:pPr>
            <a:endParaRPr sz="3600" b="1">
              <a:solidFill>
                <a:schemeClr val="lt1"/>
              </a:solidFill>
              <a:latin typeface="Calibri"/>
              <a:ea typeface="Calibri"/>
              <a:cs typeface="Calibri"/>
              <a:sym typeface="Calibri"/>
            </a:endParaRPr>
          </a:p>
        </p:txBody>
      </p:sp>
      <p:pic>
        <p:nvPicPr>
          <p:cNvPr id="129" name="Google Shape;129;g319960d9dfa_0_2"/>
          <p:cNvPicPr preferRelativeResize="0"/>
          <p:nvPr/>
        </p:nvPicPr>
        <p:blipFill>
          <a:blip r:embed="rId4">
            <a:alphaModFix/>
          </a:blip>
          <a:stretch>
            <a:fillRect/>
          </a:stretch>
        </p:blipFill>
        <p:spPr>
          <a:xfrm>
            <a:off x="7298913" y="7567300"/>
            <a:ext cx="3437475" cy="220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19960d9dfa_0_40"/>
          <p:cNvSpPr txBox="1">
            <a:spLocks noGrp="1"/>
          </p:cNvSpPr>
          <p:nvPr>
            <p:ph type="body" idx="1"/>
          </p:nvPr>
        </p:nvSpPr>
        <p:spPr>
          <a:xfrm>
            <a:off x="1118400" y="755450"/>
            <a:ext cx="16871100" cy="815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5300">
                <a:solidFill>
                  <a:schemeClr val="dk1"/>
                </a:solidFill>
                <a:latin typeface="Calibri"/>
                <a:ea typeface="Calibri"/>
                <a:cs typeface="Calibri"/>
                <a:sym typeface="Calibri"/>
              </a:rPr>
              <a:t>Descripción de solución </a:t>
            </a:r>
            <a:endParaRPr sz="7400">
              <a:latin typeface="Calibri"/>
              <a:ea typeface="Calibri"/>
              <a:cs typeface="Calibri"/>
              <a:sym typeface="Calibri"/>
            </a:endParaRPr>
          </a:p>
        </p:txBody>
      </p:sp>
      <p:sp>
        <p:nvSpPr>
          <p:cNvPr id="135" name="Google Shape;135;g319960d9dfa_0_40"/>
          <p:cNvSpPr/>
          <p:nvPr/>
        </p:nvSpPr>
        <p:spPr>
          <a:xfrm>
            <a:off x="1118400" y="2082800"/>
            <a:ext cx="18383700" cy="7734300"/>
          </a:xfrm>
          <a:prstGeom prst="rect">
            <a:avLst/>
          </a:prstGeom>
          <a:solidFill>
            <a:srgbClr val="257CE1"/>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36" name="Google Shape;136;g319960d9dfa_0_40"/>
          <p:cNvPicPr preferRelativeResize="0"/>
          <p:nvPr/>
        </p:nvPicPr>
        <p:blipFill rotWithShape="1">
          <a:blip r:embed="rId3">
            <a:alphaModFix/>
          </a:blip>
          <a:srcRect l="-105859" t="59480" r="105859" b="-59480"/>
          <a:stretch/>
        </p:blipFill>
        <p:spPr>
          <a:xfrm>
            <a:off x="6076725" y="3730625"/>
            <a:ext cx="3734367" cy="6531100"/>
          </a:xfrm>
          <a:prstGeom prst="rect">
            <a:avLst/>
          </a:prstGeom>
          <a:noFill/>
          <a:ln>
            <a:noFill/>
          </a:ln>
        </p:spPr>
      </p:pic>
      <p:sp>
        <p:nvSpPr>
          <p:cNvPr id="137" name="Google Shape;137;g319960d9dfa_0_40"/>
          <p:cNvSpPr/>
          <p:nvPr/>
        </p:nvSpPr>
        <p:spPr>
          <a:xfrm>
            <a:off x="1472400" y="2511425"/>
            <a:ext cx="17685900" cy="6962700"/>
          </a:xfrm>
          <a:prstGeom prst="roundRect">
            <a:avLst>
              <a:gd name="adj" fmla="val 16667"/>
            </a:avLst>
          </a:prstGeom>
          <a:solidFill>
            <a:srgbClr val="4935AF"/>
          </a:solidFill>
          <a:ln w="38100" cap="flat" cmpd="sng">
            <a:solidFill>
              <a:srgbClr val="8A0C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Clr>
                <a:schemeClr val="dk1"/>
              </a:buClr>
              <a:buSzPts val="1100"/>
              <a:buFont typeface="Arial"/>
              <a:buNone/>
            </a:pPr>
            <a:r>
              <a:rPr lang="es-CL" sz="4000" b="1">
                <a:solidFill>
                  <a:schemeClr val="lt1"/>
                </a:solidFill>
                <a:latin typeface="Calibri"/>
                <a:ea typeface="Calibri"/>
                <a:cs typeface="Calibri"/>
                <a:sym typeface="Calibri"/>
              </a:rPr>
              <a:t>Solución Propuesta</a:t>
            </a:r>
            <a:endParaRPr sz="3800">
              <a:solidFill>
                <a:schemeClr val="lt1"/>
              </a:solidFill>
              <a:latin typeface="Calibri"/>
              <a:ea typeface="Calibri"/>
              <a:cs typeface="Calibri"/>
              <a:sym typeface="Calibri"/>
            </a:endParaRPr>
          </a:p>
          <a:p>
            <a:pPr marL="0" lvl="0" indent="0" algn="l" rtl="0">
              <a:lnSpc>
                <a:spcPct val="115000"/>
              </a:lnSpc>
              <a:spcBef>
                <a:spcPts val="1400"/>
              </a:spcBef>
              <a:spcAft>
                <a:spcPts val="0"/>
              </a:spcAft>
              <a:buClr>
                <a:schemeClr val="dk1"/>
              </a:buClr>
              <a:buSzPts val="1100"/>
              <a:buFont typeface="Arial"/>
              <a:buNone/>
            </a:pPr>
            <a:r>
              <a:rPr lang="es-CL" sz="3700">
                <a:solidFill>
                  <a:schemeClr val="lt1"/>
                </a:solidFill>
                <a:latin typeface="Calibri"/>
                <a:ea typeface="Calibri"/>
                <a:cs typeface="Calibri"/>
                <a:sym typeface="Calibri"/>
              </a:rPr>
              <a:t>Se propone desarrollar una aplicación móvil,que tendrá 3 características:</a:t>
            </a:r>
            <a:endParaRPr sz="3700">
              <a:solidFill>
                <a:schemeClr val="lt1"/>
              </a:solidFill>
              <a:latin typeface="Calibri"/>
              <a:ea typeface="Calibri"/>
              <a:cs typeface="Calibri"/>
              <a:sym typeface="Calibri"/>
            </a:endParaRPr>
          </a:p>
          <a:p>
            <a:pPr marL="457200" lvl="0" indent="-463550" algn="l" rtl="0">
              <a:lnSpc>
                <a:spcPct val="115000"/>
              </a:lnSpc>
              <a:spcBef>
                <a:spcPts val="1200"/>
              </a:spcBef>
              <a:spcAft>
                <a:spcPts val="0"/>
              </a:spcAft>
              <a:buClr>
                <a:schemeClr val="lt1"/>
              </a:buClr>
              <a:buSzPts val="3700"/>
              <a:buAutoNum type="arabicPeriod"/>
            </a:pPr>
            <a:r>
              <a:rPr lang="es-CL" sz="3700" b="1">
                <a:solidFill>
                  <a:schemeClr val="lt1"/>
                </a:solidFill>
                <a:latin typeface="Calibri"/>
                <a:ea typeface="Calibri"/>
                <a:cs typeface="Calibri"/>
                <a:sym typeface="Calibri"/>
              </a:rPr>
              <a:t>Rutas seguras y optimizadas.</a:t>
            </a:r>
            <a:endParaRPr sz="3700">
              <a:solidFill>
                <a:schemeClr val="lt1"/>
              </a:solidFill>
              <a:latin typeface="Calibri"/>
              <a:ea typeface="Calibri"/>
              <a:cs typeface="Calibri"/>
              <a:sym typeface="Calibri"/>
            </a:endParaRPr>
          </a:p>
          <a:p>
            <a:pPr marL="457200" lvl="0" indent="-463550" algn="l" rtl="0">
              <a:lnSpc>
                <a:spcPct val="115000"/>
              </a:lnSpc>
              <a:spcBef>
                <a:spcPts val="0"/>
              </a:spcBef>
              <a:spcAft>
                <a:spcPts val="0"/>
              </a:spcAft>
              <a:buClr>
                <a:schemeClr val="lt1"/>
              </a:buClr>
              <a:buSzPts val="3700"/>
              <a:buAutoNum type="arabicPeriod"/>
            </a:pPr>
            <a:r>
              <a:rPr lang="es-CL" sz="3700" b="1">
                <a:solidFill>
                  <a:schemeClr val="lt1"/>
                </a:solidFill>
                <a:latin typeface="Calibri"/>
                <a:ea typeface="Calibri"/>
                <a:cs typeface="Calibri"/>
                <a:sym typeface="Calibri"/>
              </a:rPr>
              <a:t>Proporcionar comunicación para emergencias.</a:t>
            </a:r>
            <a:endParaRPr sz="3700">
              <a:solidFill>
                <a:schemeClr val="lt1"/>
              </a:solidFill>
              <a:latin typeface="Calibri"/>
              <a:ea typeface="Calibri"/>
              <a:cs typeface="Calibri"/>
              <a:sym typeface="Calibri"/>
            </a:endParaRPr>
          </a:p>
          <a:p>
            <a:pPr marL="457200" lvl="0" indent="-463550" algn="l" rtl="0">
              <a:lnSpc>
                <a:spcPct val="115000"/>
              </a:lnSpc>
              <a:spcBef>
                <a:spcPts val="0"/>
              </a:spcBef>
              <a:spcAft>
                <a:spcPts val="0"/>
              </a:spcAft>
              <a:buClr>
                <a:schemeClr val="lt1"/>
              </a:buClr>
              <a:buSzPts val="3700"/>
              <a:buAutoNum type="arabicPeriod"/>
            </a:pPr>
            <a:r>
              <a:rPr lang="es-CL" sz="3700" b="1">
                <a:solidFill>
                  <a:schemeClr val="lt1"/>
                </a:solidFill>
                <a:latin typeface="Calibri"/>
                <a:ea typeface="Calibri"/>
                <a:cs typeface="Calibri"/>
                <a:sym typeface="Calibri"/>
              </a:rPr>
              <a:t>Conectar a los usuarios con servicios especializados.</a:t>
            </a:r>
            <a:endParaRPr sz="3700">
              <a:solidFill>
                <a:schemeClr val="lt1"/>
              </a:solidFill>
              <a:latin typeface="Calibri"/>
              <a:ea typeface="Calibri"/>
              <a:cs typeface="Calibri"/>
              <a:sym typeface="Calibri"/>
            </a:endParaRPr>
          </a:p>
          <a:p>
            <a:pPr marL="0" lvl="0" indent="0" algn="l" rtl="0">
              <a:spcBef>
                <a:spcPts val="1200"/>
              </a:spcBef>
              <a:spcAft>
                <a:spcPts val="0"/>
              </a:spcAft>
              <a:buNone/>
            </a:pPr>
            <a:endParaRPr sz="3600" b="1">
              <a:solidFill>
                <a:schemeClr val="lt1"/>
              </a:solidFill>
              <a:latin typeface="Calibri"/>
              <a:ea typeface="Calibri"/>
              <a:cs typeface="Calibri"/>
              <a:sym typeface="Calibri"/>
            </a:endParaRPr>
          </a:p>
        </p:txBody>
      </p:sp>
      <p:pic>
        <p:nvPicPr>
          <p:cNvPr id="138" name="Google Shape;138;g319960d9dfa_0_40"/>
          <p:cNvPicPr preferRelativeResize="0"/>
          <p:nvPr/>
        </p:nvPicPr>
        <p:blipFill rotWithShape="1">
          <a:blip r:embed="rId4">
            <a:alphaModFix/>
          </a:blip>
          <a:srcRect l="8990" t="8429" r="-8990" b="-8429"/>
          <a:stretch/>
        </p:blipFill>
        <p:spPr>
          <a:xfrm>
            <a:off x="14758300" y="6794775"/>
            <a:ext cx="3734374" cy="249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9060100" y="7856725"/>
            <a:ext cx="7489500" cy="2031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000000"/>
              </a:buClr>
              <a:buFont typeface="Arial"/>
              <a:buNone/>
            </a:pPr>
            <a:r>
              <a:rPr lang="es-CL" sz="6600"/>
              <a:t>Objetivo General específico</a:t>
            </a:r>
            <a:endParaRPr sz="6800"/>
          </a:p>
        </p:txBody>
      </p:sp>
      <p:sp>
        <p:nvSpPr>
          <p:cNvPr id="144" name="Google Shape;144;p9"/>
          <p:cNvSpPr txBox="1"/>
          <p:nvPr/>
        </p:nvSpPr>
        <p:spPr>
          <a:xfrm>
            <a:off x="7185325" y="7856725"/>
            <a:ext cx="1671000" cy="147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CL" sz="9600" b="1" i="0">
                <a:solidFill>
                  <a:srgbClr val="257CE1"/>
                </a:solidFill>
                <a:latin typeface="Arial Black"/>
                <a:ea typeface="Arial Black"/>
                <a:cs typeface="Arial Black"/>
                <a:sym typeface="Arial Black"/>
              </a:rPr>
              <a:t>0</a:t>
            </a:r>
            <a:r>
              <a:rPr lang="es-CL" sz="9600" b="1">
                <a:solidFill>
                  <a:srgbClr val="257CE1"/>
                </a:solidFill>
                <a:latin typeface="Arial Black"/>
                <a:ea typeface="Arial Black"/>
                <a:cs typeface="Arial Black"/>
                <a:sym typeface="Arial Black"/>
              </a:rPr>
              <a:t>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315fb10b0a6_0_25"/>
          <p:cNvSpPr txBox="1">
            <a:spLocks noGrp="1"/>
          </p:cNvSpPr>
          <p:nvPr>
            <p:ph type="body" idx="1"/>
          </p:nvPr>
        </p:nvSpPr>
        <p:spPr>
          <a:xfrm>
            <a:off x="4591950" y="1070325"/>
            <a:ext cx="7452000" cy="815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s-CL" sz="5300">
                <a:latin typeface="Calibri"/>
                <a:ea typeface="Calibri"/>
                <a:cs typeface="Calibri"/>
                <a:sym typeface="Calibri"/>
              </a:rPr>
              <a:t>Objetivo Genera</a:t>
            </a:r>
            <a:r>
              <a:rPr lang="es-CL" sz="5200">
                <a:latin typeface="Calibri"/>
                <a:ea typeface="Calibri"/>
                <a:cs typeface="Calibri"/>
                <a:sym typeface="Calibri"/>
              </a:rPr>
              <a:t>l</a:t>
            </a:r>
            <a:endParaRPr sz="6400"/>
          </a:p>
        </p:txBody>
      </p:sp>
      <p:sp>
        <p:nvSpPr>
          <p:cNvPr id="150" name="Google Shape;150;g315fb10b0a6_0_25"/>
          <p:cNvSpPr txBox="1"/>
          <p:nvPr/>
        </p:nvSpPr>
        <p:spPr>
          <a:xfrm>
            <a:off x="1391350" y="2492800"/>
            <a:ext cx="9112800" cy="54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3600">
                <a:latin typeface="Calibri"/>
                <a:ea typeface="Calibri"/>
                <a:cs typeface="Calibri"/>
                <a:sym typeface="Calibri"/>
              </a:rPr>
              <a:t>Desarrollar un app integral que mejore la experiencia de los motoqueros al proporcionar herramientas para la planificación de rutas seguras, un carrito de compra que proporciones compras seguras, fomentando la seguridad, eficiencia y comodidad en sus actividades diarias. Lo cual está basada en las épicas.</a:t>
            </a:r>
            <a:endParaRPr sz="3600">
              <a:latin typeface="Calibri"/>
              <a:ea typeface="Calibri"/>
              <a:cs typeface="Calibri"/>
              <a:sym typeface="Calibri"/>
            </a:endParaRPr>
          </a:p>
        </p:txBody>
      </p:sp>
      <p:pic>
        <p:nvPicPr>
          <p:cNvPr id="151" name="Google Shape;151;g315fb10b0a6_0_25"/>
          <p:cNvPicPr preferRelativeResize="0"/>
          <p:nvPr/>
        </p:nvPicPr>
        <p:blipFill>
          <a:blip r:embed="rId3">
            <a:alphaModFix/>
          </a:blip>
          <a:stretch>
            <a:fillRect/>
          </a:stretch>
        </p:blipFill>
        <p:spPr>
          <a:xfrm>
            <a:off x="4007550" y="6932000"/>
            <a:ext cx="2979124" cy="2979124"/>
          </a:xfrm>
          <a:prstGeom prst="rect">
            <a:avLst/>
          </a:prstGeom>
          <a:noFill/>
          <a:ln>
            <a:noFill/>
          </a:ln>
        </p:spPr>
      </p:pic>
      <p:pic>
        <p:nvPicPr>
          <p:cNvPr id="152" name="Google Shape;152;g315fb10b0a6_0_25"/>
          <p:cNvPicPr preferRelativeResize="0"/>
          <p:nvPr/>
        </p:nvPicPr>
        <p:blipFill>
          <a:blip r:embed="rId4">
            <a:alphaModFix/>
          </a:blip>
          <a:stretch>
            <a:fillRect/>
          </a:stretch>
        </p:blipFill>
        <p:spPr>
          <a:xfrm>
            <a:off x="10905350" y="1886025"/>
            <a:ext cx="4382375" cy="7065125"/>
          </a:xfrm>
          <a:prstGeom prst="rect">
            <a:avLst/>
          </a:prstGeom>
          <a:noFill/>
          <a:ln>
            <a:noFill/>
          </a:ln>
        </p:spPr>
      </p:pic>
      <p:pic>
        <p:nvPicPr>
          <p:cNvPr id="153" name="Google Shape;153;g315fb10b0a6_0_25"/>
          <p:cNvPicPr preferRelativeResize="0"/>
          <p:nvPr/>
        </p:nvPicPr>
        <p:blipFill>
          <a:blip r:embed="rId5">
            <a:alphaModFix/>
          </a:blip>
          <a:stretch>
            <a:fillRect/>
          </a:stretch>
        </p:blipFill>
        <p:spPr>
          <a:xfrm>
            <a:off x="15688925" y="1886025"/>
            <a:ext cx="3964200" cy="706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165057c50a_0_7"/>
          <p:cNvSpPr txBox="1">
            <a:spLocks noGrp="1"/>
          </p:cNvSpPr>
          <p:nvPr>
            <p:ph type="body" idx="1"/>
          </p:nvPr>
        </p:nvSpPr>
        <p:spPr>
          <a:xfrm>
            <a:off x="727227" y="755454"/>
            <a:ext cx="16792500" cy="738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s-CL"/>
              <a:t>Objetivo Específico</a:t>
            </a:r>
            <a:endParaRPr/>
          </a:p>
        </p:txBody>
      </p:sp>
      <p:pic>
        <p:nvPicPr>
          <p:cNvPr id="160" name="Google Shape;160;g3165057c50a_0_7"/>
          <p:cNvPicPr preferRelativeResize="0"/>
          <p:nvPr/>
        </p:nvPicPr>
        <p:blipFill>
          <a:blip r:embed="rId3">
            <a:alphaModFix/>
          </a:blip>
          <a:stretch>
            <a:fillRect/>
          </a:stretch>
        </p:blipFill>
        <p:spPr>
          <a:xfrm>
            <a:off x="10422150" y="3176512"/>
            <a:ext cx="4956325" cy="4956325"/>
          </a:xfrm>
          <a:prstGeom prst="rect">
            <a:avLst/>
          </a:prstGeom>
          <a:noFill/>
          <a:ln>
            <a:noFill/>
          </a:ln>
        </p:spPr>
      </p:pic>
      <p:sp>
        <p:nvSpPr>
          <p:cNvPr id="161" name="Google Shape;161;g3165057c50a_0_7"/>
          <p:cNvSpPr txBox="1"/>
          <p:nvPr/>
        </p:nvSpPr>
        <p:spPr>
          <a:xfrm>
            <a:off x="1348675" y="2373200"/>
            <a:ext cx="8090400" cy="69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L" sz="2900">
                <a:latin typeface="Calibri"/>
                <a:ea typeface="Calibri"/>
                <a:cs typeface="Calibri"/>
                <a:sym typeface="Calibri"/>
              </a:rPr>
              <a:t>Decidimos hacer una aplicación móvil es las mas aceptada y como ingenieros vamos a trabajar en hacer esta solución. </a:t>
            </a:r>
            <a:endParaRPr sz="2900">
              <a:latin typeface="Calibri"/>
              <a:ea typeface="Calibri"/>
              <a:cs typeface="Calibri"/>
              <a:sym typeface="Calibri"/>
            </a:endParaRPr>
          </a:p>
          <a:p>
            <a:pPr marL="0" lvl="0" indent="0" algn="l" rtl="0">
              <a:spcBef>
                <a:spcPts val="0"/>
              </a:spcBef>
              <a:spcAft>
                <a:spcPts val="0"/>
              </a:spcAft>
              <a:buNone/>
            </a:pPr>
            <a:endParaRPr sz="2900">
              <a:latin typeface="Calibri"/>
              <a:ea typeface="Calibri"/>
              <a:cs typeface="Calibri"/>
              <a:sym typeface="Calibri"/>
            </a:endParaRPr>
          </a:p>
          <a:p>
            <a:pPr marL="0" lvl="0" indent="0" algn="l" rtl="0">
              <a:spcBef>
                <a:spcPts val="0"/>
              </a:spcBef>
              <a:spcAft>
                <a:spcPts val="0"/>
              </a:spcAft>
              <a:buNone/>
            </a:pPr>
            <a:r>
              <a:rPr lang="es-CL" sz="2900">
                <a:latin typeface="Calibri"/>
                <a:ea typeface="Calibri"/>
                <a:cs typeface="Calibri"/>
                <a:sym typeface="Calibri"/>
              </a:rPr>
              <a:t>Como objetivo tendremos 4 características las cuales está basada en las Épicas.</a:t>
            </a:r>
            <a:endParaRPr sz="2900">
              <a:latin typeface="Calibri"/>
              <a:ea typeface="Calibri"/>
              <a:cs typeface="Calibri"/>
              <a:sym typeface="Calibri"/>
            </a:endParaRPr>
          </a:p>
          <a:p>
            <a:pPr marL="0" lvl="0" indent="0" algn="l" rtl="0">
              <a:spcBef>
                <a:spcPts val="0"/>
              </a:spcBef>
              <a:spcAft>
                <a:spcPts val="0"/>
              </a:spcAft>
              <a:buNone/>
            </a:pPr>
            <a:endParaRPr sz="2900">
              <a:latin typeface="Calibri"/>
              <a:ea typeface="Calibri"/>
              <a:cs typeface="Calibri"/>
              <a:sym typeface="Calibri"/>
            </a:endParaRPr>
          </a:p>
          <a:p>
            <a:pPr marL="0" lvl="0" indent="0" algn="l" rtl="0">
              <a:spcBef>
                <a:spcPts val="0"/>
              </a:spcBef>
              <a:spcAft>
                <a:spcPts val="0"/>
              </a:spcAft>
              <a:buNone/>
            </a:pPr>
            <a:r>
              <a:rPr lang="es-CL" sz="2900">
                <a:latin typeface="Calibri"/>
                <a:ea typeface="Calibri"/>
                <a:cs typeface="Calibri"/>
                <a:sym typeface="Calibri"/>
              </a:rPr>
              <a:t>Cómo lo vamos hacer, validar lo requerimientos, diseñar y priorizar, vamos a desarrollar y hacer pruebas, luego desplegamos la aplicación.</a:t>
            </a:r>
            <a:endParaRPr sz="2900">
              <a:latin typeface="Calibri"/>
              <a:ea typeface="Calibri"/>
              <a:cs typeface="Calibri"/>
              <a:sym typeface="Calibri"/>
            </a:endParaRPr>
          </a:p>
          <a:p>
            <a:pPr marL="914400" lvl="0" indent="0" algn="l" rtl="0">
              <a:spcBef>
                <a:spcPts val="0"/>
              </a:spcBef>
              <a:spcAft>
                <a:spcPts val="0"/>
              </a:spcAft>
              <a:buNone/>
            </a:pPr>
            <a:endParaRPr sz="29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Personalizado</PresentationFormat>
  <Slides>31</Slides>
  <Notes>31</Notes>
  <HiddenSlides>0</HiddenSlide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Office Theme</vt:lpstr>
      <vt:lpstr>Milo Motos</vt:lpstr>
      <vt:lpstr>Presentación de PowerPoint</vt:lpstr>
      <vt:lpstr>Presentación de PowerPoint</vt:lpstr>
      <vt:lpstr>Presentación de PowerPoint</vt:lpstr>
      <vt:lpstr>Presentación de PowerPoint</vt:lpstr>
      <vt:lpstr>Presentación de PowerPoint</vt:lpstr>
      <vt:lpstr>Objetivo General específico</vt:lpstr>
      <vt:lpstr>Presentación de PowerPoint</vt:lpstr>
      <vt:lpstr>Presentación de PowerPoint</vt:lpstr>
      <vt:lpstr>Roles del Equipo del Proyecto  </vt:lpstr>
      <vt:lpstr>ASIGNACIÓN DE ROLES </vt:lpstr>
      <vt:lpstr>METODOLOGÍA ÁGIL</vt:lpstr>
      <vt:lpstr>Presentación de PowerPoint</vt:lpstr>
      <vt:lpstr>Topología del proyecto</vt:lpstr>
      <vt:lpstr>Presentación de PowerPoint</vt:lpstr>
      <vt:lpstr>Plataforma / Tecnológica utilizada</vt:lpstr>
      <vt:lpstr>Presentación de PowerPoint</vt:lpstr>
      <vt:lpstr>Etapas principales de implementación</vt:lpstr>
      <vt:lpstr>Requisitos Funcionales y no Funcionales</vt:lpstr>
      <vt:lpstr>Roadmap</vt:lpstr>
      <vt:lpstr>Sprints</vt:lpstr>
      <vt:lpstr>Ejemplo historia de usuario</vt:lpstr>
      <vt:lpstr>Flujo de la app</vt:lpstr>
      <vt:lpstr>Resultado de solución</vt:lpstr>
      <vt:lpstr>Presentación de PowerPoint</vt:lpstr>
      <vt:lpstr>Presentación de PowerPoint</vt:lpstr>
      <vt:lpstr>Conclusión del proyecto</vt:lpstr>
      <vt:lpstr>Conclusión del Proyecto milo motos </vt:lpstr>
      <vt:lpstr>Anexos</vt:lpstr>
      <vt:lpstr>Presentación de PowerPoint</vt:lpstr>
      <vt:lpstr>QR APK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Milo Motos</dc:title>
  <dc:creator>Daniela Taito R.</dc:creator>
  <cp:lastModifiedBy>ismael mejias</cp:lastModifiedBy>
  <cp:revision>1</cp:revision>
  <dcterms:created xsi:type="dcterms:W3CDTF">2022-07-20T19:15:37Z</dcterms:created>
  <dcterms:modified xsi:type="dcterms:W3CDTF">2024-12-10T15:53:29Z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0x010100018D87CEFA56DA42BF8E9E6D1D515907</vt:lpwstr>
  </property>
</Properties>
</file>